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639" r:id="rId2"/>
    <p:sldId id="752" r:id="rId3"/>
    <p:sldId id="753" r:id="rId4"/>
    <p:sldId id="754" r:id="rId5"/>
    <p:sldId id="755" r:id="rId6"/>
    <p:sldId id="756" r:id="rId7"/>
    <p:sldId id="760" r:id="rId8"/>
    <p:sldId id="761" r:id="rId9"/>
    <p:sldId id="762" r:id="rId10"/>
    <p:sldId id="763" r:id="rId11"/>
    <p:sldId id="764" r:id="rId12"/>
    <p:sldId id="765" r:id="rId13"/>
    <p:sldId id="758" r:id="rId14"/>
    <p:sldId id="766" r:id="rId15"/>
    <p:sldId id="767" r:id="rId16"/>
    <p:sldId id="768" r:id="rId17"/>
    <p:sldId id="769" r:id="rId18"/>
    <p:sldId id="770" r:id="rId19"/>
    <p:sldId id="771" r:id="rId20"/>
    <p:sldId id="777" r:id="rId21"/>
    <p:sldId id="778" r:id="rId22"/>
    <p:sldId id="779" r:id="rId23"/>
    <p:sldId id="772" r:id="rId24"/>
    <p:sldId id="773" r:id="rId25"/>
    <p:sldId id="774" r:id="rId26"/>
    <p:sldId id="775" r:id="rId27"/>
    <p:sldId id="776" r:id="rId28"/>
    <p:sldId id="757" r:id="rId29"/>
    <p:sldId id="750" r:id="rId30"/>
    <p:sldId id="329" r:id="rId31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7C80"/>
    <a:srgbClr val="DCFCF6"/>
    <a:srgbClr val="0097CC"/>
    <a:srgbClr val="4D4D4D"/>
    <a:srgbClr val="33CCFF"/>
    <a:srgbClr val="3399FF"/>
    <a:srgbClr val="99CCFF"/>
    <a:srgbClr val="000066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43" autoAdjust="0"/>
    <p:restoredTop sz="95932" autoAdjust="0"/>
  </p:normalViewPr>
  <p:slideViewPr>
    <p:cSldViewPr>
      <p:cViewPr>
        <p:scale>
          <a:sx n="66" d="100"/>
          <a:sy n="66" d="100"/>
        </p:scale>
        <p:origin x="-1494" y="-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142" y="-72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251C1B-B00D-4204-BE62-46E58FB231E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036660-5079-4FB3-9B8F-7121B99F50BC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چین در عرض ۲۰سال ره صد ساله را پیمود:</a:t>
          </a:r>
          <a:endParaRPr lang="en-US" dirty="0">
            <a:cs typeface="B Zar" pitchFamily="2" charset="-78"/>
          </a:endParaRPr>
        </a:p>
      </dgm:t>
    </dgm:pt>
    <dgm:pt modelId="{43BEA644-BD67-4F41-ADAC-1C8D8B35ACED}" type="parTrans" cxnId="{8480DAB3-5260-4DD8-8E40-DABE991CEA0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2B833A0-A57D-4FA7-ABA4-C09AEEC08AF1}" type="sibTrans" cxnId="{8480DAB3-5260-4DD8-8E40-DABE991CEA0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94589DB-D8ED-4340-AD7F-0FF62F66B32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در این مدت، زندگی مردم چین ۲۲ بار بهتر گردید.</a:t>
          </a:r>
          <a:endParaRPr lang="en-US" dirty="0">
            <a:cs typeface="B Zar" pitchFamily="2" charset="-78"/>
          </a:endParaRPr>
        </a:p>
      </dgm:t>
    </dgm:pt>
    <dgm:pt modelId="{273BBD10-5420-4F7A-A120-18F599034F29}" type="parTrans" cxnId="{8B34BF70-9B68-4F65-8262-B3F95209482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7020599-A844-4770-9856-BC368D34AB2B}" type="sibTrans" cxnId="{8B34BF70-9B68-4F65-8262-B3F95209482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556EC13-85C2-40F6-9D82-C4C0AFAC122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درآمد سرانۀ روستاییان ۵۴ بار افزایش یافت.</a:t>
          </a:r>
          <a:endParaRPr lang="en-US" dirty="0">
            <a:cs typeface="B Zar" pitchFamily="2" charset="-78"/>
          </a:endParaRPr>
        </a:p>
      </dgm:t>
    </dgm:pt>
    <dgm:pt modelId="{1469B943-E1C5-48D6-B288-E93B055A516D}" type="parTrans" cxnId="{B0E9E50C-CC44-452C-A4C7-4ECC27B547B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5005D79-09BE-42D0-9275-7DACEE0127E6}" type="sibTrans" cxnId="{B0E9E50C-CC44-452C-A4C7-4ECC27B547B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19A5D24-7894-4264-BC8E-9A9A470DB98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شمار اهالی کم درآمد از ۵۳ درصد به ۸ درصد تقلیل یافت.</a:t>
          </a:r>
          <a:endParaRPr lang="fa-IR" dirty="0">
            <a:cs typeface="B Zar" pitchFamily="2" charset="-78"/>
          </a:endParaRPr>
        </a:p>
      </dgm:t>
    </dgm:pt>
    <dgm:pt modelId="{9BD57FEE-38E0-45F1-AAFD-E6CE49487C3A}" type="parTrans" cxnId="{C343736D-C9C5-4E0E-B87F-53AFE08C9A7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8724F6D-46A3-46CE-9936-BB96D3526C91}" type="sibTrans" cxnId="{C343736D-C9C5-4E0E-B87F-53AFE08C9A7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1B920A4-2BA1-4EE6-B91B-CE5636169B8E}" type="pres">
      <dgm:prSet presAssocID="{AD251C1B-B00D-4204-BE62-46E58FB231E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668F62-79D2-4710-8F02-FD4581D3B1ED}" type="pres">
      <dgm:prSet presAssocID="{58036660-5079-4FB3-9B8F-7121B99F50B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A9B611-AA87-4194-A6AC-FEFD2D486A0F}" type="pres">
      <dgm:prSet presAssocID="{58036660-5079-4FB3-9B8F-7121B99F50B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E9E50C-CC44-452C-A4C7-4ECC27B547B0}" srcId="{58036660-5079-4FB3-9B8F-7121B99F50BC}" destId="{B556EC13-85C2-40F6-9D82-C4C0AFAC122B}" srcOrd="1" destOrd="0" parTransId="{1469B943-E1C5-48D6-B288-E93B055A516D}" sibTransId="{55005D79-09BE-42D0-9275-7DACEE0127E6}"/>
    <dgm:cxn modelId="{8480DAB3-5260-4DD8-8E40-DABE991CEA0A}" srcId="{AD251C1B-B00D-4204-BE62-46E58FB231E4}" destId="{58036660-5079-4FB3-9B8F-7121B99F50BC}" srcOrd="0" destOrd="0" parTransId="{43BEA644-BD67-4F41-ADAC-1C8D8B35ACED}" sibTransId="{32B833A0-A57D-4FA7-ABA4-C09AEEC08AF1}"/>
    <dgm:cxn modelId="{8B34BF70-9B68-4F65-8262-B3F95209482C}" srcId="{58036660-5079-4FB3-9B8F-7121B99F50BC}" destId="{E94589DB-D8ED-4340-AD7F-0FF62F66B326}" srcOrd="0" destOrd="0" parTransId="{273BBD10-5420-4F7A-A120-18F599034F29}" sibTransId="{07020599-A844-4770-9856-BC368D34AB2B}"/>
    <dgm:cxn modelId="{1B433D38-2FEA-48BB-9697-7F611EEC32EC}" type="presOf" srcId="{E94589DB-D8ED-4340-AD7F-0FF62F66B326}" destId="{E6A9B611-AA87-4194-A6AC-FEFD2D486A0F}" srcOrd="0" destOrd="0" presId="urn:microsoft.com/office/officeart/2005/8/layout/vList2"/>
    <dgm:cxn modelId="{2AF55C37-8D49-4691-B642-38B50E9B8A5F}" type="presOf" srcId="{58036660-5079-4FB3-9B8F-7121B99F50BC}" destId="{AF668F62-79D2-4710-8F02-FD4581D3B1ED}" srcOrd="0" destOrd="0" presId="urn:microsoft.com/office/officeart/2005/8/layout/vList2"/>
    <dgm:cxn modelId="{1225E7E3-6C0B-4CA8-9716-103240E27B78}" type="presOf" srcId="{AD251C1B-B00D-4204-BE62-46E58FB231E4}" destId="{21B920A4-2BA1-4EE6-B91B-CE5636169B8E}" srcOrd="0" destOrd="0" presId="urn:microsoft.com/office/officeart/2005/8/layout/vList2"/>
    <dgm:cxn modelId="{F435C7AE-C57C-432D-A164-567F995712BC}" type="presOf" srcId="{B556EC13-85C2-40F6-9D82-C4C0AFAC122B}" destId="{E6A9B611-AA87-4194-A6AC-FEFD2D486A0F}" srcOrd="0" destOrd="1" presId="urn:microsoft.com/office/officeart/2005/8/layout/vList2"/>
    <dgm:cxn modelId="{C343736D-C9C5-4E0E-B87F-53AFE08C9A77}" srcId="{58036660-5079-4FB3-9B8F-7121B99F50BC}" destId="{E19A5D24-7894-4264-BC8E-9A9A470DB989}" srcOrd="2" destOrd="0" parTransId="{9BD57FEE-38E0-45F1-AAFD-E6CE49487C3A}" sibTransId="{28724F6D-46A3-46CE-9936-BB96D3526C91}"/>
    <dgm:cxn modelId="{423B3425-BD8A-43C7-B1EA-FE672B8A499E}" type="presOf" srcId="{E19A5D24-7894-4264-BC8E-9A9A470DB989}" destId="{E6A9B611-AA87-4194-A6AC-FEFD2D486A0F}" srcOrd="0" destOrd="2" presId="urn:microsoft.com/office/officeart/2005/8/layout/vList2"/>
    <dgm:cxn modelId="{C2C2C029-EA4A-4461-ADDB-2A1D6353021B}" type="presParOf" srcId="{21B920A4-2BA1-4EE6-B91B-CE5636169B8E}" destId="{AF668F62-79D2-4710-8F02-FD4581D3B1ED}" srcOrd="0" destOrd="0" presId="urn:microsoft.com/office/officeart/2005/8/layout/vList2"/>
    <dgm:cxn modelId="{D8B8BB1C-E8E0-4799-BB56-D899976AAD5D}" type="presParOf" srcId="{21B920A4-2BA1-4EE6-B91B-CE5636169B8E}" destId="{E6A9B611-AA87-4194-A6AC-FEFD2D486A0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31001B5-DC25-42CA-A8A0-CC3D4CFE6C17}" type="doc">
      <dgm:prSet loTypeId="urn:microsoft.com/office/officeart/2005/8/layout/list1" loCatId="list" qsTypeId="urn:microsoft.com/office/officeart/2005/8/quickstyle/3d5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68B9CEEB-CB1C-4B3A-B2D2-D510CC3C6499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اصلاح روابط از دیدگاه بحش خصوصی</a:t>
          </a:r>
          <a:endParaRPr lang="en-US" dirty="0">
            <a:cs typeface="B Titr" pitchFamily="2" charset="-78"/>
          </a:endParaRPr>
        </a:p>
      </dgm:t>
    </dgm:pt>
    <dgm:pt modelId="{DD187275-D614-4CAF-8F2D-919FDEB99312}" type="parTrans" cxnId="{7AB29CE8-8009-49B9-B21A-621580A9AAA7}">
      <dgm:prSet/>
      <dgm:spPr/>
      <dgm:t>
        <a:bodyPr/>
        <a:lstStyle/>
        <a:p>
          <a:endParaRPr lang="en-US"/>
        </a:p>
      </dgm:t>
    </dgm:pt>
    <dgm:pt modelId="{441CBB98-FAF3-40F0-B62B-69119249CC65}" type="sibTrans" cxnId="{7AB29CE8-8009-49B9-B21A-621580A9AAA7}">
      <dgm:prSet/>
      <dgm:spPr/>
      <dgm:t>
        <a:bodyPr/>
        <a:lstStyle/>
        <a:p>
          <a:endParaRPr lang="en-US"/>
        </a:p>
      </dgm:t>
    </dgm:pt>
    <dgm:pt modelId="{025FAF14-2A57-49F7-B77F-364A440D375C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افزایش کارامدی فعالیت‌های تجاری (واردات /صادرات)</a:t>
          </a:r>
          <a:endParaRPr lang="en-US" dirty="0">
            <a:cs typeface="B Zar" pitchFamily="2" charset="-78"/>
          </a:endParaRPr>
        </a:p>
      </dgm:t>
    </dgm:pt>
    <dgm:pt modelId="{6C0CBA9C-256B-430F-8CD8-433EB4F1D7A1}" type="parTrans" cxnId="{4483D6CF-697D-41E2-81FD-4AB81DE7DBCF}">
      <dgm:prSet/>
      <dgm:spPr/>
      <dgm:t>
        <a:bodyPr/>
        <a:lstStyle/>
        <a:p>
          <a:endParaRPr lang="en-US"/>
        </a:p>
      </dgm:t>
    </dgm:pt>
    <dgm:pt modelId="{DF38AC36-58F2-419A-9926-7EC650E5020C}" type="sibTrans" cxnId="{4483D6CF-697D-41E2-81FD-4AB81DE7DBCF}">
      <dgm:prSet/>
      <dgm:spPr/>
      <dgm:t>
        <a:bodyPr/>
        <a:lstStyle/>
        <a:p>
          <a:endParaRPr lang="en-US"/>
        </a:p>
      </dgm:t>
    </dgm:pt>
    <dgm:pt modelId="{2F1D0ECA-DA3A-4592-BDE8-791FA175AF54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تولید مشترک در خاک چین برای محصولات قابل فروش در ایران ( با استفاده از نیروی انسانی ایرانی مقیم خارج)</a:t>
          </a:r>
          <a:endParaRPr lang="en-US" dirty="0">
            <a:cs typeface="B Zar" pitchFamily="2" charset="-78"/>
          </a:endParaRPr>
        </a:p>
      </dgm:t>
    </dgm:pt>
    <dgm:pt modelId="{267B808E-783B-4031-B934-F0331BE0452B}" type="parTrans" cxnId="{CE0656A0-C69A-41A7-8E62-36AD8AF9BA8D}">
      <dgm:prSet/>
      <dgm:spPr/>
      <dgm:t>
        <a:bodyPr/>
        <a:lstStyle/>
        <a:p>
          <a:endParaRPr lang="en-US"/>
        </a:p>
      </dgm:t>
    </dgm:pt>
    <dgm:pt modelId="{1DBB3687-C744-4661-9510-28E4E203940E}" type="sibTrans" cxnId="{CE0656A0-C69A-41A7-8E62-36AD8AF9BA8D}">
      <dgm:prSet/>
      <dgm:spPr/>
      <dgm:t>
        <a:bodyPr/>
        <a:lstStyle/>
        <a:p>
          <a:endParaRPr lang="en-US"/>
        </a:p>
      </dgm:t>
    </dgm:pt>
    <dgm:pt modelId="{0D08EB79-9342-400C-B23C-A91CCD426989}">
      <dgm:prSet/>
      <dgm:spPr/>
      <dgm:t>
        <a:bodyPr/>
        <a:lstStyle/>
        <a:p>
          <a:pPr algn="justLow" rtl="1"/>
          <a:r>
            <a:rPr lang="en-US" dirty="0" smtClean="0">
              <a:cs typeface="B Zar" pitchFamily="2" charset="-78"/>
            </a:rPr>
            <a:t>branding</a:t>
          </a:r>
          <a:r>
            <a:rPr lang="fa-IR" dirty="0" smtClean="0">
              <a:cs typeface="B Zar" pitchFamily="2" charset="-78"/>
            </a:rPr>
            <a:t> کالاهای چینی و اخذ نمایندگی رسمی</a:t>
          </a:r>
          <a:endParaRPr lang="en-US" dirty="0">
            <a:cs typeface="B Zar" pitchFamily="2" charset="-78"/>
          </a:endParaRPr>
        </a:p>
      </dgm:t>
    </dgm:pt>
    <dgm:pt modelId="{AEFBDC5D-1A70-49BF-ACAD-8F95AD9023B0}" type="parTrans" cxnId="{83198B1C-53E3-45E6-9960-DEABF52BE187}">
      <dgm:prSet/>
      <dgm:spPr/>
      <dgm:t>
        <a:bodyPr/>
        <a:lstStyle/>
        <a:p>
          <a:endParaRPr lang="en-US"/>
        </a:p>
      </dgm:t>
    </dgm:pt>
    <dgm:pt modelId="{DF006842-E680-425B-949C-FEE65A9595F7}" type="sibTrans" cxnId="{83198B1C-53E3-45E6-9960-DEABF52BE187}">
      <dgm:prSet/>
      <dgm:spPr/>
      <dgm:t>
        <a:bodyPr/>
        <a:lstStyle/>
        <a:p>
          <a:endParaRPr lang="en-US"/>
        </a:p>
      </dgm:t>
    </dgm:pt>
    <dgm:pt modelId="{EC057AA7-2F20-4A1C-B00E-EC83B532A583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حرکت واردات به سمت کالاهای دارای کیفیت</a:t>
          </a:r>
          <a:endParaRPr lang="en-US" dirty="0">
            <a:cs typeface="B Zar" pitchFamily="2" charset="-78"/>
          </a:endParaRPr>
        </a:p>
      </dgm:t>
    </dgm:pt>
    <dgm:pt modelId="{55E7E601-EEB4-4AB2-B3E4-DCCC1842173E}" type="parTrans" cxnId="{2C98B867-4006-420D-8E10-D58421BFDAA1}">
      <dgm:prSet/>
      <dgm:spPr/>
      <dgm:t>
        <a:bodyPr/>
        <a:lstStyle/>
        <a:p>
          <a:endParaRPr lang="en-US"/>
        </a:p>
      </dgm:t>
    </dgm:pt>
    <dgm:pt modelId="{415F78A1-2093-4303-B6F4-7C30DA7978B7}" type="sibTrans" cxnId="{2C98B867-4006-420D-8E10-D58421BFDAA1}">
      <dgm:prSet/>
      <dgm:spPr/>
      <dgm:t>
        <a:bodyPr/>
        <a:lstStyle/>
        <a:p>
          <a:endParaRPr lang="en-US"/>
        </a:p>
      </dgm:t>
    </dgm:pt>
    <dgm:pt modelId="{60F5D18B-1097-4517-BA02-5FA58CF6BF99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توسعۀ روابط متقابل بازارهای سرمایۀ دو کشور (اعطای متقابل مجوزهای فعالیت برای پذیره‌نویسی، کارگزاری، معامله‌گری، پذیرش اوراق بهادار، ....، بیمه‌ها، ابزارهای تأمینی</a:t>
          </a:r>
          <a:endParaRPr lang="en-US" dirty="0">
            <a:cs typeface="B Zar" pitchFamily="2" charset="-78"/>
          </a:endParaRPr>
        </a:p>
      </dgm:t>
    </dgm:pt>
    <dgm:pt modelId="{56883CB7-6A26-4C47-B3CC-E9480E98EEF4}" type="parTrans" cxnId="{705C7018-44ED-433C-B8E1-CF1FFB946481}">
      <dgm:prSet/>
      <dgm:spPr/>
      <dgm:t>
        <a:bodyPr/>
        <a:lstStyle/>
        <a:p>
          <a:endParaRPr lang="en-US"/>
        </a:p>
      </dgm:t>
    </dgm:pt>
    <dgm:pt modelId="{D4E8B725-9E58-4BEA-9DA2-46EE846AC4FA}" type="sibTrans" cxnId="{705C7018-44ED-433C-B8E1-CF1FFB946481}">
      <dgm:prSet/>
      <dgm:spPr/>
      <dgm:t>
        <a:bodyPr/>
        <a:lstStyle/>
        <a:p>
          <a:endParaRPr lang="en-US"/>
        </a:p>
      </dgm:t>
    </dgm:pt>
    <dgm:pt modelId="{1E0C3843-1E1C-40E5-AFBC-B8A16BF85799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توسعۀ روابط متقابل بازارهای پول (مثال: مجوز تأسیس بانک، استفاده از ابزارهای تأمینی)</a:t>
          </a:r>
          <a:endParaRPr lang="en-US" dirty="0">
            <a:cs typeface="B Zar" pitchFamily="2" charset="-78"/>
          </a:endParaRPr>
        </a:p>
      </dgm:t>
    </dgm:pt>
    <dgm:pt modelId="{F9E0FDDC-3176-4BA8-9F88-EBC0CA75ED14}" type="parTrans" cxnId="{C5A73DE1-8F57-440D-AD51-BEA37A9B6E5B}">
      <dgm:prSet/>
      <dgm:spPr/>
      <dgm:t>
        <a:bodyPr/>
        <a:lstStyle/>
        <a:p>
          <a:endParaRPr lang="en-US"/>
        </a:p>
      </dgm:t>
    </dgm:pt>
    <dgm:pt modelId="{A063B304-B463-4F8D-8A9A-7806809789A6}" type="sibTrans" cxnId="{C5A73DE1-8F57-440D-AD51-BEA37A9B6E5B}">
      <dgm:prSet/>
      <dgm:spPr/>
      <dgm:t>
        <a:bodyPr/>
        <a:lstStyle/>
        <a:p>
          <a:endParaRPr lang="en-US"/>
        </a:p>
      </dgm:t>
    </dgm:pt>
    <dgm:pt modelId="{81E6D3C4-8699-45AB-97F8-7ABF98C880BA}" type="pres">
      <dgm:prSet presAssocID="{931001B5-DC25-42CA-A8A0-CC3D4CFE6C1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571D3E-81FF-40D5-8D8D-7F8DC2D45732}" type="pres">
      <dgm:prSet presAssocID="{68B9CEEB-CB1C-4B3A-B2D2-D510CC3C6499}" presName="parentLin" presStyleCnt="0"/>
      <dgm:spPr/>
    </dgm:pt>
    <dgm:pt modelId="{612EAAC4-2EF7-43D6-8CEC-CA83C735E966}" type="pres">
      <dgm:prSet presAssocID="{68B9CEEB-CB1C-4B3A-B2D2-D510CC3C6499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7C99E4EE-CB28-4D50-B426-858E82E5E2F6}" type="pres">
      <dgm:prSet presAssocID="{68B9CEEB-CB1C-4B3A-B2D2-D510CC3C649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255169-BBF1-41B1-B87E-4825C413FA4D}" type="pres">
      <dgm:prSet presAssocID="{68B9CEEB-CB1C-4B3A-B2D2-D510CC3C6499}" presName="negativeSpace" presStyleCnt="0"/>
      <dgm:spPr/>
    </dgm:pt>
    <dgm:pt modelId="{C36039E6-98CB-4B41-A7CC-08EA1085177D}" type="pres">
      <dgm:prSet presAssocID="{68B9CEEB-CB1C-4B3A-B2D2-D510CC3C6499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83D6CF-697D-41E2-81FD-4AB81DE7DBCF}" srcId="{68B9CEEB-CB1C-4B3A-B2D2-D510CC3C6499}" destId="{025FAF14-2A57-49F7-B77F-364A440D375C}" srcOrd="0" destOrd="0" parTransId="{6C0CBA9C-256B-430F-8CD8-433EB4F1D7A1}" sibTransId="{DF38AC36-58F2-419A-9926-7EC650E5020C}"/>
    <dgm:cxn modelId="{A6334059-8C7F-435F-BC0F-0FDA92C78759}" type="presOf" srcId="{60F5D18B-1097-4517-BA02-5FA58CF6BF99}" destId="{C36039E6-98CB-4B41-A7CC-08EA1085177D}" srcOrd="0" destOrd="4" presId="urn:microsoft.com/office/officeart/2005/8/layout/list1"/>
    <dgm:cxn modelId="{87D9E796-9038-49E2-9951-F8A43FA19956}" type="presOf" srcId="{2F1D0ECA-DA3A-4592-BDE8-791FA175AF54}" destId="{C36039E6-98CB-4B41-A7CC-08EA1085177D}" srcOrd="0" destOrd="1" presId="urn:microsoft.com/office/officeart/2005/8/layout/list1"/>
    <dgm:cxn modelId="{705C7018-44ED-433C-B8E1-CF1FFB946481}" srcId="{68B9CEEB-CB1C-4B3A-B2D2-D510CC3C6499}" destId="{60F5D18B-1097-4517-BA02-5FA58CF6BF99}" srcOrd="4" destOrd="0" parTransId="{56883CB7-6A26-4C47-B3CC-E9480E98EEF4}" sibTransId="{D4E8B725-9E58-4BEA-9DA2-46EE846AC4FA}"/>
    <dgm:cxn modelId="{9257AC06-DE45-4FE8-9FFB-55C27E2A08F7}" type="presOf" srcId="{EC057AA7-2F20-4A1C-B00E-EC83B532A583}" destId="{C36039E6-98CB-4B41-A7CC-08EA1085177D}" srcOrd="0" destOrd="3" presId="urn:microsoft.com/office/officeart/2005/8/layout/list1"/>
    <dgm:cxn modelId="{97054728-46BD-42EE-96E4-6C5103C0F63E}" type="presOf" srcId="{68B9CEEB-CB1C-4B3A-B2D2-D510CC3C6499}" destId="{7C99E4EE-CB28-4D50-B426-858E82E5E2F6}" srcOrd="1" destOrd="0" presId="urn:microsoft.com/office/officeart/2005/8/layout/list1"/>
    <dgm:cxn modelId="{7AB29CE8-8009-49B9-B21A-621580A9AAA7}" srcId="{931001B5-DC25-42CA-A8A0-CC3D4CFE6C17}" destId="{68B9CEEB-CB1C-4B3A-B2D2-D510CC3C6499}" srcOrd="0" destOrd="0" parTransId="{DD187275-D614-4CAF-8F2D-919FDEB99312}" sibTransId="{441CBB98-FAF3-40F0-B62B-69119249CC65}"/>
    <dgm:cxn modelId="{CE0656A0-C69A-41A7-8E62-36AD8AF9BA8D}" srcId="{68B9CEEB-CB1C-4B3A-B2D2-D510CC3C6499}" destId="{2F1D0ECA-DA3A-4592-BDE8-791FA175AF54}" srcOrd="1" destOrd="0" parTransId="{267B808E-783B-4031-B934-F0331BE0452B}" sibTransId="{1DBB3687-C744-4661-9510-28E4E203940E}"/>
    <dgm:cxn modelId="{C5A73DE1-8F57-440D-AD51-BEA37A9B6E5B}" srcId="{68B9CEEB-CB1C-4B3A-B2D2-D510CC3C6499}" destId="{1E0C3843-1E1C-40E5-AFBC-B8A16BF85799}" srcOrd="5" destOrd="0" parTransId="{F9E0FDDC-3176-4BA8-9F88-EBC0CA75ED14}" sibTransId="{A063B304-B463-4F8D-8A9A-7806809789A6}"/>
    <dgm:cxn modelId="{7AADC8C4-8859-4AEE-9055-EB737ABEEFE1}" type="presOf" srcId="{931001B5-DC25-42CA-A8A0-CC3D4CFE6C17}" destId="{81E6D3C4-8699-45AB-97F8-7ABF98C880BA}" srcOrd="0" destOrd="0" presId="urn:microsoft.com/office/officeart/2005/8/layout/list1"/>
    <dgm:cxn modelId="{582F87EC-7970-40A6-A400-FA83E4805887}" type="presOf" srcId="{0D08EB79-9342-400C-B23C-A91CCD426989}" destId="{C36039E6-98CB-4B41-A7CC-08EA1085177D}" srcOrd="0" destOrd="2" presId="urn:microsoft.com/office/officeart/2005/8/layout/list1"/>
    <dgm:cxn modelId="{2C98B867-4006-420D-8E10-D58421BFDAA1}" srcId="{68B9CEEB-CB1C-4B3A-B2D2-D510CC3C6499}" destId="{EC057AA7-2F20-4A1C-B00E-EC83B532A583}" srcOrd="3" destOrd="0" parTransId="{55E7E601-EEB4-4AB2-B3E4-DCCC1842173E}" sibTransId="{415F78A1-2093-4303-B6F4-7C30DA7978B7}"/>
    <dgm:cxn modelId="{A106ACFD-E561-4D3B-91B5-2AE861150AC6}" type="presOf" srcId="{025FAF14-2A57-49F7-B77F-364A440D375C}" destId="{C36039E6-98CB-4B41-A7CC-08EA1085177D}" srcOrd="0" destOrd="0" presId="urn:microsoft.com/office/officeart/2005/8/layout/list1"/>
    <dgm:cxn modelId="{24EAAD95-7FAE-4FE8-9D2E-D10AE475F2BD}" type="presOf" srcId="{1E0C3843-1E1C-40E5-AFBC-B8A16BF85799}" destId="{C36039E6-98CB-4B41-A7CC-08EA1085177D}" srcOrd="0" destOrd="5" presId="urn:microsoft.com/office/officeart/2005/8/layout/list1"/>
    <dgm:cxn modelId="{F08596AD-605A-4118-8E2C-F79DCC39F4E9}" type="presOf" srcId="{68B9CEEB-CB1C-4B3A-B2D2-D510CC3C6499}" destId="{612EAAC4-2EF7-43D6-8CEC-CA83C735E966}" srcOrd="0" destOrd="0" presId="urn:microsoft.com/office/officeart/2005/8/layout/list1"/>
    <dgm:cxn modelId="{83198B1C-53E3-45E6-9960-DEABF52BE187}" srcId="{68B9CEEB-CB1C-4B3A-B2D2-D510CC3C6499}" destId="{0D08EB79-9342-400C-B23C-A91CCD426989}" srcOrd="2" destOrd="0" parTransId="{AEFBDC5D-1A70-49BF-ACAD-8F95AD9023B0}" sibTransId="{DF006842-E680-425B-949C-FEE65A9595F7}"/>
    <dgm:cxn modelId="{673DEDBC-F78A-47AC-86C1-A44F6ED28047}" type="presParOf" srcId="{81E6D3C4-8699-45AB-97F8-7ABF98C880BA}" destId="{A0571D3E-81FF-40D5-8D8D-7F8DC2D45732}" srcOrd="0" destOrd="0" presId="urn:microsoft.com/office/officeart/2005/8/layout/list1"/>
    <dgm:cxn modelId="{7770CCA8-C2B8-4B0E-BFE7-85981DA884A0}" type="presParOf" srcId="{A0571D3E-81FF-40D5-8D8D-7F8DC2D45732}" destId="{612EAAC4-2EF7-43D6-8CEC-CA83C735E966}" srcOrd="0" destOrd="0" presId="urn:microsoft.com/office/officeart/2005/8/layout/list1"/>
    <dgm:cxn modelId="{EF927D9E-987D-4405-ADD0-B02D322E3745}" type="presParOf" srcId="{A0571D3E-81FF-40D5-8D8D-7F8DC2D45732}" destId="{7C99E4EE-CB28-4D50-B426-858E82E5E2F6}" srcOrd="1" destOrd="0" presId="urn:microsoft.com/office/officeart/2005/8/layout/list1"/>
    <dgm:cxn modelId="{8D7C3EB6-1FDC-440F-99EB-AEEAEFD18617}" type="presParOf" srcId="{81E6D3C4-8699-45AB-97F8-7ABF98C880BA}" destId="{D3255169-BBF1-41B1-B87E-4825C413FA4D}" srcOrd="1" destOrd="0" presId="urn:microsoft.com/office/officeart/2005/8/layout/list1"/>
    <dgm:cxn modelId="{9C93A48D-DB62-4B43-8A2E-862442420977}" type="presParOf" srcId="{81E6D3C4-8699-45AB-97F8-7ABF98C880BA}" destId="{C36039E6-98CB-4B41-A7CC-08EA1085177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5416099-FEF2-4B69-9F4D-37482A24A5BB}" type="doc">
      <dgm:prSet loTypeId="urn:microsoft.com/office/officeart/2005/8/layout/list1" loCatId="list" qsTypeId="urn:microsoft.com/office/officeart/2005/8/quickstyle/3d5" qsCatId="3D" csTypeId="urn:microsoft.com/office/officeart/2005/8/colors/colorful1#3" csCatId="colorful"/>
      <dgm:spPr/>
      <dgm:t>
        <a:bodyPr/>
        <a:lstStyle/>
        <a:p>
          <a:endParaRPr lang="en-US"/>
        </a:p>
      </dgm:t>
    </dgm:pt>
    <dgm:pt modelId="{FE339501-B10A-40C4-BE2B-7881ABF4012F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اصلاح روابط از دیدگاه بحش خصوصی</a:t>
          </a:r>
          <a:endParaRPr lang="en-US" dirty="0">
            <a:cs typeface="B Titr" pitchFamily="2" charset="-78"/>
          </a:endParaRPr>
        </a:p>
      </dgm:t>
    </dgm:pt>
    <dgm:pt modelId="{5F61165D-ED62-41F2-842C-32232CE6D9BB}" type="parTrans" cxnId="{777BF956-D835-4C72-9EFE-51AB83E59A29}">
      <dgm:prSet/>
      <dgm:spPr/>
      <dgm:t>
        <a:bodyPr/>
        <a:lstStyle/>
        <a:p>
          <a:endParaRPr lang="en-US"/>
        </a:p>
      </dgm:t>
    </dgm:pt>
    <dgm:pt modelId="{F49FCF81-E661-470E-AD75-8481D86084C2}" type="sibTrans" cxnId="{777BF956-D835-4C72-9EFE-51AB83E59A29}">
      <dgm:prSet/>
      <dgm:spPr/>
      <dgm:t>
        <a:bodyPr/>
        <a:lstStyle/>
        <a:p>
          <a:endParaRPr lang="en-US"/>
        </a:p>
      </dgm:t>
    </dgm:pt>
    <dgm:pt modelId="{71103A7B-8077-4BC4-BACB-6F3921953879}">
      <dgm:prSet/>
      <dgm:spPr/>
      <dgm:t>
        <a:bodyPr/>
        <a:lstStyle/>
        <a:p>
          <a:pPr algn="justLow" rtl="1"/>
          <a:endParaRPr lang="en-US" dirty="0">
            <a:cs typeface="B Zar" pitchFamily="2" charset="-78"/>
          </a:endParaRPr>
        </a:p>
      </dgm:t>
    </dgm:pt>
    <dgm:pt modelId="{829A6968-0CFF-4033-BAD7-C085528507BA}" type="sibTrans" cxnId="{8D5369BD-590B-460A-AE5F-3EC4A9A670AA}">
      <dgm:prSet/>
      <dgm:spPr/>
      <dgm:t>
        <a:bodyPr/>
        <a:lstStyle/>
        <a:p>
          <a:endParaRPr lang="en-US"/>
        </a:p>
      </dgm:t>
    </dgm:pt>
    <dgm:pt modelId="{04EFA50B-B420-496F-BBCB-D73CE9417DE4}" type="parTrans" cxnId="{8D5369BD-590B-460A-AE5F-3EC4A9A670AA}">
      <dgm:prSet/>
      <dgm:spPr/>
      <dgm:t>
        <a:bodyPr/>
        <a:lstStyle/>
        <a:p>
          <a:endParaRPr lang="en-US"/>
        </a:p>
      </dgm:t>
    </dgm:pt>
    <dgm:pt modelId="{6AB190E8-11D2-4E43-BC89-3C153FA78A0D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استفاده از مزیت‌های نسبی (مواد اولیه و منابع مالی) برای بسط رابطه با طرف‌های چینی</a:t>
          </a:r>
          <a:endParaRPr lang="en-US" dirty="0">
            <a:cs typeface="B Zar" pitchFamily="2" charset="-78"/>
          </a:endParaRPr>
        </a:p>
      </dgm:t>
    </dgm:pt>
    <dgm:pt modelId="{87FBCFE9-5B18-4D9F-A1B8-4FAD4FBC8AB9}" type="sibTrans" cxnId="{3FA33161-4CE7-456C-B10B-2726C3E4397D}">
      <dgm:prSet/>
      <dgm:spPr/>
      <dgm:t>
        <a:bodyPr/>
        <a:lstStyle/>
        <a:p>
          <a:endParaRPr lang="en-US"/>
        </a:p>
      </dgm:t>
    </dgm:pt>
    <dgm:pt modelId="{B3B01B54-7678-4246-BA07-02858E127597}" type="parTrans" cxnId="{3FA33161-4CE7-456C-B10B-2726C3E4397D}">
      <dgm:prSet/>
      <dgm:spPr/>
      <dgm:t>
        <a:bodyPr/>
        <a:lstStyle/>
        <a:p>
          <a:endParaRPr lang="en-US"/>
        </a:p>
      </dgm:t>
    </dgm:pt>
    <dgm:pt modelId="{64DE4797-D1D5-4E09-A700-23499CA33641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استفاده از نیروی انسانی خارج از کشور در روابط مشترک با چین</a:t>
          </a:r>
          <a:endParaRPr lang="en-US" dirty="0">
            <a:cs typeface="B Zar" pitchFamily="2" charset="-78"/>
          </a:endParaRPr>
        </a:p>
      </dgm:t>
    </dgm:pt>
    <dgm:pt modelId="{5D69E9F9-25D1-4F8C-8CF1-B6276A076A08}" type="sibTrans" cxnId="{1FEAA47B-FA42-4E70-95CE-17616B52C853}">
      <dgm:prSet/>
      <dgm:spPr/>
      <dgm:t>
        <a:bodyPr/>
        <a:lstStyle/>
        <a:p>
          <a:endParaRPr lang="en-US"/>
        </a:p>
      </dgm:t>
    </dgm:pt>
    <dgm:pt modelId="{020302E0-32CE-4BFA-B7D5-F967CF213586}" type="parTrans" cxnId="{1FEAA47B-FA42-4E70-95CE-17616B52C853}">
      <dgm:prSet/>
      <dgm:spPr/>
      <dgm:t>
        <a:bodyPr/>
        <a:lstStyle/>
        <a:p>
          <a:endParaRPr lang="en-US"/>
        </a:p>
      </dgm:t>
    </dgm:pt>
    <dgm:pt modelId="{55AB582C-6F17-4D0A-9647-4A155F669992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تغییر نحوۀ برخورد، روحیه برای انجام مذاکرات، انجام معاملات و تسلیم نشدن به قدرت اقتصادی طرف دیگر</a:t>
          </a:r>
          <a:endParaRPr lang="en-US" dirty="0">
            <a:cs typeface="B Zar" pitchFamily="2" charset="-78"/>
          </a:endParaRPr>
        </a:p>
      </dgm:t>
    </dgm:pt>
    <dgm:pt modelId="{4DB05958-0614-4188-B713-D65B36542D82}" type="sibTrans" cxnId="{111E4EEA-3EC5-4D32-A0DD-95820E5CEE0B}">
      <dgm:prSet/>
      <dgm:spPr/>
      <dgm:t>
        <a:bodyPr/>
        <a:lstStyle/>
        <a:p>
          <a:endParaRPr lang="en-US"/>
        </a:p>
      </dgm:t>
    </dgm:pt>
    <dgm:pt modelId="{9A7E87BF-97D1-4B52-8354-A5F539D6BDE6}" type="parTrans" cxnId="{111E4EEA-3EC5-4D32-A0DD-95820E5CEE0B}">
      <dgm:prSet/>
      <dgm:spPr/>
      <dgm:t>
        <a:bodyPr/>
        <a:lstStyle/>
        <a:p>
          <a:endParaRPr lang="en-US"/>
        </a:p>
      </dgm:t>
    </dgm:pt>
    <dgm:pt modelId="{FA67F119-1471-46B0-BB90-CE5E78DAE82D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حرکت از واردات به سمت تولید مشترک با چینی‌ها در خاک ایران برای کاهش هزینه‌ها (ازجمله هزینه‌های تعرفه)</a:t>
          </a:r>
          <a:endParaRPr lang="en-US" dirty="0">
            <a:cs typeface="B Zar" pitchFamily="2" charset="-78"/>
          </a:endParaRPr>
        </a:p>
      </dgm:t>
    </dgm:pt>
    <dgm:pt modelId="{6B1D46BF-A26F-465B-B46C-153A1EBD145B}" type="sibTrans" cxnId="{207A2E78-B695-45EC-B026-00A95C77989E}">
      <dgm:prSet/>
      <dgm:spPr/>
      <dgm:t>
        <a:bodyPr/>
        <a:lstStyle/>
        <a:p>
          <a:endParaRPr lang="en-US"/>
        </a:p>
      </dgm:t>
    </dgm:pt>
    <dgm:pt modelId="{2E15107D-6133-47A4-B514-D17D8DF5E2C5}" type="parTrans" cxnId="{207A2E78-B695-45EC-B026-00A95C77989E}">
      <dgm:prSet/>
      <dgm:spPr/>
      <dgm:t>
        <a:bodyPr/>
        <a:lstStyle/>
        <a:p>
          <a:endParaRPr lang="en-US"/>
        </a:p>
      </dgm:t>
    </dgm:pt>
    <dgm:pt modelId="{2EA65805-4D21-4AFE-B13E-4283CC9DA895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استفاده از امکانات تجاری هنگ‌کنگ و تایوان بر محور روابط با چین</a:t>
          </a:r>
          <a:endParaRPr lang="en-US" dirty="0">
            <a:cs typeface="B Zar" pitchFamily="2" charset="-78"/>
          </a:endParaRPr>
        </a:p>
      </dgm:t>
    </dgm:pt>
    <dgm:pt modelId="{4CDB0020-96AE-4D81-A9F2-D12DCA14188D}" type="sibTrans" cxnId="{0546E66D-4C21-4875-9144-37252818B3BC}">
      <dgm:prSet/>
      <dgm:spPr/>
      <dgm:t>
        <a:bodyPr/>
        <a:lstStyle/>
        <a:p>
          <a:endParaRPr lang="en-US"/>
        </a:p>
      </dgm:t>
    </dgm:pt>
    <dgm:pt modelId="{C25AE64B-D704-4585-B59F-CE4F2F2F4349}" type="parTrans" cxnId="{0546E66D-4C21-4875-9144-37252818B3BC}">
      <dgm:prSet/>
      <dgm:spPr/>
      <dgm:t>
        <a:bodyPr/>
        <a:lstStyle/>
        <a:p>
          <a:endParaRPr lang="en-US"/>
        </a:p>
      </dgm:t>
    </dgm:pt>
    <dgm:pt modelId="{42F37749-CA84-4A07-AACB-E8FAC1BB8850}" type="pres">
      <dgm:prSet presAssocID="{65416099-FEF2-4B69-9F4D-37482A24A5B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E9AE3A-8B04-4CB1-9B57-7B9C0A3DE111}" type="pres">
      <dgm:prSet presAssocID="{FE339501-B10A-40C4-BE2B-7881ABF4012F}" presName="parentLin" presStyleCnt="0"/>
      <dgm:spPr/>
    </dgm:pt>
    <dgm:pt modelId="{955095E1-3B47-44EC-918F-96E24A722F21}" type="pres">
      <dgm:prSet presAssocID="{FE339501-B10A-40C4-BE2B-7881ABF4012F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65482427-5436-4D30-A7E8-62AA1C1A363A}" type="pres">
      <dgm:prSet presAssocID="{FE339501-B10A-40C4-BE2B-7881ABF4012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E37CBD-E741-4916-B6C0-778CA8AA1C7E}" type="pres">
      <dgm:prSet presAssocID="{FE339501-B10A-40C4-BE2B-7881ABF4012F}" presName="negativeSpace" presStyleCnt="0"/>
      <dgm:spPr/>
    </dgm:pt>
    <dgm:pt modelId="{9AF8FB28-5EB0-44A0-A873-9EA283DC3C3D}" type="pres">
      <dgm:prSet presAssocID="{FE339501-B10A-40C4-BE2B-7881ABF4012F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46E66D-4C21-4875-9144-37252818B3BC}" srcId="{FE339501-B10A-40C4-BE2B-7881ABF4012F}" destId="{2EA65805-4D21-4AFE-B13E-4283CC9DA895}" srcOrd="0" destOrd="0" parTransId="{C25AE64B-D704-4585-B59F-CE4F2F2F4349}" sibTransId="{4CDB0020-96AE-4D81-A9F2-D12DCA14188D}"/>
    <dgm:cxn modelId="{111E4EEA-3EC5-4D32-A0DD-95820E5CEE0B}" srcId="{FE339501-B10A-40C4-BE2B-7881ABF4012F}" destId="{55AB582C-6F17-4D0A-9647-4A155F669992}" srcOrd="2" destOrd="0" parTransId="{9A7E87BF-97D1-4B52-8354-A5F539D6BDE6}" sibTransId="{4DB05958-0614-4188-B713-D65B36542D82}"/>
    <dgm:cxn modelId="{777BF956-D835-4C72-9EFE-51AB83E59A29}" srcId="{65416099-FEF2-4B69-9F4D-37482A24A5BB}" destId="{FE339501-B10A-40C4-BE2B-7881ABF4012F}" srcOrd="0" destOrd="0" parTransId="{5F61165D-ED62-41F2-842C-32232CE6D9BB}" sibTransId="{F49FCF81-E661-470E-AD75-8481D86084C2}"/>
    <dgm:cxn modelId="{EEAB5F64-0B0B-4412-AC33-7E70053356FC}" type="presOf" srcId="{6AB190E8-11D2-4E43-BC89-3C153FA78A0D}" destId="{9AF8FB28-5EB0-44A0-A873-9EA283DC3C3D}" srcOrd="0" destOrd="4" presId="urn:microsoft.com/office/officeart/2005/8/layout/list1"/>
    <dgm:cxn modelId="{0F8B08A2-1C7D-432C-806E-16FF5E026662}" type="presOf" srcId="{65416099-FEF2-4B69-9F4D-37482A24A5BB}" destId="{42F37749-CA84-4A07-AACB-E8FAC1BB8850}" srcOrd="0" destOrd="0" presId="urn:microsoft.com/office/officeart/2005/8/layout/list1"/>
    <dgm:cxn modelId="{54F794F2-188C-4D53-A6AA-A35934FCAD33}" type="presOf" srcId="{71103A7B-8077-4BC4-BACB-6F3921953879}" destId="{9AF8FB28-5EB0-44A0-A873-9EA283DC3C3D}" srcOrd="0" destOrd="5" presId="urn:microsoft.com/office/officeart/2005/8/layout/list1"/>
    <dgm:cxn modelId="{3FA33161-4CE7-456C-B10B-2726C3E4397D}" srcId="{FE339501-B10A-40C4-BE2B-7881ABF4012F}" destId="{6AB190E8-11D2-4E43-BC89-3C153FA78A0D}" srcOrd="4" destOrd="0" parTransId="{B3B01B54-7678-4246-BA07-02858E127597}" sibTransId="{87FBCFE9-5B18-4D9F-A1B8-4FAD4FBC8AB9}"/>
    <dgm:cxn modelId="{969485A1-6FFB-4E25-A9EF-F4A02E9A32F9}" type="presOf" srcId="{FE339501-B10A-40C4-BE2B-7881ABF4012F}" destId="{955095E1-3B47-44EC-918F-96E24A722F21}" srcOrd="0" destOrd="0" presId="urn:microsoft.com/office/officeart/2005/8/layout/list1"/>
    <dgm:cxn modelId="{E8E3C46C-4E5D-4165-A4DC-E5DAED5FDF33}" type="presOf" srcId="{FE339501-B10A-40C4-BE2B-7881ABF4012F}" destId="{65482427-5436-4D30-A7E8-62AA1C1A363A}" srcOrd="1" destOrd="0" presId="urn:microsoft.com/office/officeart/2005/8/layout/list1"/>
    <dgm:cxn modelId="{207A2E78-B695-45EC-B026-00A95C77989E}" srcId="{FE339501-B10A-40C4-BE2B-7881ABF4012F}" destId="{FA67F119-1471-46B0-BB90-CE5E78DAE82D}" srcOrd="1" destOrd="0" parTransId="{2E15107D-6133-47A4-B514-D17D8DF5E2C5}" sibTransId="{6B1D46BF-A26F-465B-B46C-153A1EBD145B}"/>
    <dgm:cxn modelId="{A03AB0E7-8355-4D93-970D-22F306541AD6}" type="presOf" srcId="{FA67F119-1471-46B0-BB90-CE5E78DAE82D}" destId="{9AF8FB28-5EB0-44A0-A873-9EA283DC3C3D}" srcOrd="0" destOrd="1" presId="urn:microsoft.com/office/officeart/2005/8/layout/list1"/>
    <dgm:cxn modelId="{1FEAA47B-FA42-4E70-95CE-17616B52C853}" srcId="{FE339501-B10A-40C4-BE2B-7881ABF4012F}" destId="{64DE4797-D1D5-4E09-A700-23499CA33641}" srcOrd="3" destOrd="0" parTransId="{020302E0-32CE-4BFA-B7D5-F967CF213586}" sibTransId="{5D69E9F9-25D1-4F8C-8CF1-B6276A076A08}"/>
    <dgm:cxn modelId="{8D5369BD-590B-460A-AE5F-3EC4A9A670AA}" srcId="{FE339501-B10A-40C4-BE2B-7881ABF4012F}" destId="{71103A7B-8077-4BC4-BACB-6F3921953879}" srcOrd="5" destOrd="0" parTransId="{04EFA50B-B420-496F-BBCB-D73CE9417DE4}" sibTransId="{829A6968-0CFF-4033-BAD7-C085528507BA}"/>
    <dgm:cxn modelId="{F48F0E6C-4F1A-496F-906C-7664F1C34B35}" type="presOf" srcId="{55AB582C-6F17-4D0A-9647-4A155F669992}" destId="{9AF8FB28-5EB0-44A0-A873-9EA283DC3C3D}" srcOrd="0" destOrd="2" presId="urn:microsoft.com/office/officeart/2005/8/layout/list1"/>
    <dgm:cxn modelId="{67C86AB7-0C73-460F-9D4F-3591DC314176}" type="presOf" srcId="{64DE4797-D1D5-4E09-A700-23499CA33641}" destId="{9AF8FB28-5EB0-44A0-A873-9EA283DC3C3D}" srcOrd="0" destOrd="3" presId="urn:microsoft.com/office/officeart/2005/8/layout/list1"/>
    <dgm:cxn modelId="{C24C5B53-0D6F-4C64-BA82-E83DD82AB2B6}" type="presOf" srcId="{2EA65805-4D21-4AFE-B13E-4283CC9DA895}" destId="{9AF8FB28-5EB0-44A0-A873-9EA283DC3C3D}" srcOrd="0" destOrd="0" presId="urn:microsoft.com/office/officeart/2005/8/layout/list1"/>
    <dgm:cxn modelId="{6DC04ACB-BEC8-4953-B9FC-BFEB759DA09F}" type="presParOf" srcId="{42F37749-CA84-4A07-AACB-E8FAC1BB8850}" destId="{05E9AE3A-8B04-4CB1-9B57-7B9C0A3DE111}" srcOrd="0" destOrd="0" presId="urn:microsoft.com/office/officeart/2005/8/layout/list1"/>
    <dgm:cxn modelId="{1F2B3585-4994-44EE-BD4F-6EDC97986EA0}" type="presParOf" srcId="{05E9AE3A-8B04-4CB1-9B57-7B9C0A3DE111}" destId="{955095E1-3B47-44EC-918F-96E24A722F21}" srcOrd="0" destOrd="0" presId="urn:microsoft.com/office/officeart/2005/8/layout/list1"/>
    <dgm:cxn modelId="{1FEA36B7-F40B-4AEE-9F3B-E2BDD7B1D4E7}" type="presParOf" srcId="{05E9AE3A-8B04-4CB1-9B57-7B9C0A3DE111}" destId="{65482427-5436-4D30-A7E8-62AA1C1A363A}" srcOrd="1" destOrd="0" presId="urn:microsoft.com/office/officeart/2005/8/layout/list1"/>
    <dgm:cxn modelId="{1108B8EF-EBAD-4848-8B95-821C76511A86}" type="presParOf" srcId="{42F37749-CA84-4A07-AACB-E8FAC1BB8850}" destId="{E9E37CBD-E741-4916-B6C0-778CA8AA1C7E}" srcOrd="1" destOrd="0" presId="urn:microsoft.com/office/officeart/2005/8/layout/list1"/>
    <dgm:cxn modelId="{8F865064-980E-4D6B-9DCC-FB044B699955}" type="presParOf" srcId="{42F37749-CA84-4A07-AACB-E8FAC1BB8850}" destId="{9AF8FB28-5EB0-44A0-A873-9EA283DC3C3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3A333AE-7D58-4604-86F0-D3310016F364}" type="doc">
      <dgm:prSet loTypeId="urn:microsoft.com/office/officeart/2005/8/layout/list1" loCatId="list" qsTypeId="urn:microsoft.com/office/officeart/2005/8/quickstyle/3d5" qsCatId="3D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F5C2ED98-83DD-4ED3-BEBA-DDF113FB90CC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اصلاح روابط از دیدگاه بحش خصوصی</a:t>
          </a:r>
          <a:endParaRPr lang="en-US" dirty="0">
            <a:cs typeface="B Titr" pitchFamily="2" charset="-78"/>
          </a:endParaRPr>
        </a:p>
      </dgm:t>
    </dgm:pt>
    <dgm:pt modelId="{D64BF27C-141A-403F-BA80-81B7C3252EFF}" type="parTrans" cxnId="{6530ADF9-4B9F-4794-ABB8-371BBB20D63D}">
      <dgm:prSet/>
      <dgm:spPr/>
      <dgm:t>
        <a:bodyPr/>
        <a:lstStyle/>
        <a:p>
          <a:endParaRPr lang="en-US"/>
        </a:p>
      </dgm:t>
    </dgm:pt>
    <dgm:pt modelId="{FB5784FC-7404-47C6-B659-2F6FD19FA68E}" type="sibTrans" cxnId="{6530ADF9-4B9F-4794-ABB8-371BBB20D63D}">
      <dgm:prSet/>
      <dgm:spPr/>
      <dgm:t>
        <a:bodyPr/>
        <a:lstStyle/>
        <a:p>
          <a:endParaRPr lang="en-US"/>
        </a:p>
      </dgm:t>
    </dgm:pt>
    <dgm:pt modelId="{CFB997DF-1508-4103-8256-AFB000DF90D0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عدم رقابت غیرضروری در برخوردهای تجاری با چین (به دلیل اتخاذ سیاست‌های تجاری متمرکز و مشترک توسط طرف دیگر)</a:t>
          </a:r>
          <a:endParaRPr lang="en-US" b="0" dirty="0">
            <a:cs typeface="B Zar" pitchFamily="2" charset="-78"/>
          </a:endParaRPr>
        </a:p>
      </dgm:t>
    </dgm:pt>
    <dgm:pt modelId="{BB7376C9-8638-409A-A84F-7EA096BB41CD}" type="parTrans" cxnId="{B1B3E84D-43AF-46F0-A810-C41ACA1F3C10}">
      <dgm:prSet/>
      <dgm:spPr/>
      <dgm:t>
        <a:bodyPr/>
        <a:lstStyle/>
        <a:p>
          <a:endParaRPr lang="en-US"/>
        </a:p>
      </dgm:t>
    </dgm:pt>
    <dgm:pt modelId="{A0732A02-9C96-41AB-BE34-13A7FB7CC0BF}" type="sibTrans" cxnId="{B1B3E84D-43AF-46F0-A810-C41ACA1F3C10}">
      <dgm:prSet/>
      <dgm:spPr/>
      <dgm:t>
        <a:bodyPr/>
        <a:lstStyle/>
        <a:p>
          <a:endParaRPr lang="en-US"/>
        </a:p>
      </dgm:t>
    </dgm:pt>
    <dgm:pt modelId="{A27B23CF-C3AE-486D-85BB-A14CB3320EB1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سرمایه گذاری مشترک با چینی‌ها در کشورهای ثالث (میزبان9 برای اجرای پروژه های زیربنایی و عمرانی در کشورهای میزبان جهت استفاده از مزیت های نسبی (نیروی کار کارآمد ایرانی در خارج از کشور)</a:t>
          </a:r>
          <a:endParaRPr lang="en-US" dirty="0">
            <a:cs typeface="B Zar" pitchFamily="2" charset="-78"/>
          </a:endParaRPr>
        </a:p>
      </dgm:t>
    </dgm:pt>
    <dgm:pt modelId="{1558AE73-DE24-4E2C-8B1C-9D2B3083E63B}" type="parTrans" cxnId="{A0DA7E7C-7E3D-4D0C-9DB9-F6BA59C75C2D}">
      <dgm:prSet/>
      <dgm:spPr/>
      <dgm:t>
        <a:bodyPr/>
        <a:lstStyle/>
        <a:p>
          <a:endParaRPr lang="en-US"/>
        </a:p>
      </dgm:t>
    </dgm:pt>
    <dgm:pt modelId="{4878E0E9-19C9-4F00-8DA4-CFE0FE2A4DE4}" type="sibTrans" cxnId="{A0DA7E7C-7E3D-4D0C-9DB9-F6BA59C75C2D}">
      <dgm:prSet/>
      <dgm:spPr/>
      <dgm:t>
        <a:bodyPr/>
        <a:lstStyle/>
        <a:p>
          <a:endParaRPr lang="en-US"/>
        </a:p>
      </dgm:t>
    </dgm:pt>
    <dgm:pt modelId="{5B066726-D5DE-4409-BD0C-45ACBFE751EA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با توجه به عضويت چين در </a:t>
          </a:r>
          <a:r>
            <a:rPr lang="en-US" dirty="0" smtClean="0">
              <a:cs typeface="B Zar" pitchFamily="2" charset="-78"/>
            </a:rPr>
            <a:t>WTO</a:t>
          </a:r>
          <a:r>
            <a:rPr lang="fa-IR" dirty="0" smtClean="0">
              <a:cs typeface="B Zar" pitchFamily="2" charset="-78"/>
            </a:rPr>
            <a:t>، درك اهميت موضوع و فرصت‌هاي آن براي آينده ايران</a:t>
          </a:r>
          <a:endParaRPr lang="en-US" dirty="0">
            <a:cs typeface="B Zar" pitchFamily="2" charset="-78"/>
          </a:endParaRPr>
        </a:p>
      </dgm:t>
    </dgm:pt>
    <dgm:pt modelId="{232365F3-392D-4BF7-878D-5F6597A142AC}" type="parTrans" cxnId="{5E8C02A6-BB48-4560-BDB9-72A97B341E7B}">
      <dgm:prSet/>
      <dgm:spPr/>
    </dgm:pt>
    <dgm:pt modelId="{BFD72B97-8F18-4432-87B4-0AD34919F9C4}" type="sibTrans" cxnId="{5E8C02A6-BB48-4560-BDB9-72A97B341E7B}">
      <dgm:prSet/>
      <dgm:spPr/>
    </dgm:pt>
    <dgm:pt modelId="{D35811BA-A48E-49C8-8B2F-8F46691E114E}" type="pres">
      <dgm:prSet presAssocID="{C3A333AE-7D58-4604-86F0-D3310016F36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FFA25E3-2742-4201-993C-0C3CACB8BD87}" type="pres">
      <dgm:prSet presAssocID="{F5C2ED98-83DD-4ED3-BEBA-DDF113FB90CC}" presName="parentLin" presStyleCnt="0"/>
      <dgm:spPr/>
    </dgm:pt>
    <dgm:pt modelId="{6BA757BE-610B-48A6-9FBE-E702D229921D}" type="pres">
      <dgm:prSet presAssocID="{F5C2ED98-83DD-4ED3-BEBA-DDF113FB90CC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382F7158-0E7B-47D6-AD97-74923D026B79}" type="pres">
      <dgm:prSet presAssocID="{F5C2ED98-83DD-4ED3-BEBA-DDF113FB90C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C2438C-5069-44AC-95DC-3FFC45E60B05}" type="pres">
      <dgm:prSet presAssocID="{F5C2ED98-83DD-4ED3-BEBA-DDF113FB90CC}" presName="negativeSpace" presStyleCnt="0"/>
      <dgm:spPr/>
    </dgm:pt>
    <dgm:pt modelId="{C56B45E7-8050-47F7-B5A8-AA210E7534A5}" type="pres">
      <dgm:prSet presAssocID="{F5C2ED98-83DD-4ED3-BEBA-DDF113FB90CC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CA37D3-C320-49E7-82B5-2E50B2803640}" type="presOf" srcId="{A27B23CF-C3AE-486D-85BB-A14CB3320EB1}" destId="{C56B45E7-8050-47F7-B5A8-AA210E7534A5}" srcOrd="0" destOrd="1" presId="urn:microsoft.com/office/officeart/2005/8/layout/list1"/>
    <dgm:cxn modelId="{2AFB2CE3-BB82-442B-B9CA-765F74281937}" type="presOf" srcId="{F5C2ED98-83DD-4ED3-BEBA-DDF113FB90CC}" destId="{382F7158-0E7B-47D6-AD97-74923D026B79}" srcOrd="1" destOrd="0" presId="urn:microsoft.com/office/officeart/2005/8/layout/list1"/>
    <dgm:cxn modelId="{2BB7B383-46C7-4A14-B75B-E856EC27F285}" type="presOf" srcId="{5B066726-D5DE-4409-BD0C-45ACBFE751EA}" destId="{C56B45E7-8050-47F7-B5A8-AA210E7534A5}" srcOrd="0" destOrd="2" presId="urn:microsoft.com/office/officeart/2005/8/layout/list1"/>
    <dgm:cxn modelId="{26C90255-79D9-4E94-AE48-DD9E95907E57}" type="presOf" srcId="{F5C2ED98-83DD-4ED3-BEBA-DDF113FB90CC}" destId="{6BA757BE-610B-48A6-9FBE-E702D229921D}" srcOrd="0" destOrd="0" presId="urn:microsoft.com/office/officeart/2005/8/layout/list1"/>
    <dgm:cxn modelId="{B1B3E84D-43AF-46F0-A810-C41ACA1F3C10}" srcId="{F5C2ED98-83DD-4ED3-BEBA-DDF113FB90CC}" destId="{CFB997DF-1508-4103-8256-AFB000DF90D0}" srcOrd="0" destOrd="0" parTransId="{BB7376C9-8638-409A-A84F-7EA096BB41CD}" sibTransId="{A0732A02-9C96-41AB-BE34-13A7FB7CC0BF}"/>
    <dgm:cxn modelId="{5E8C02A6-BB48-4560-BDB9-72A97B341E7B}" srcId="{F5C2ED98-83DD-4ED3-BEBA-DDF113FB90CC}" destId="{5B066726-D5DE-4409-BD0C-45ACBFE751EA}" srcOrd="2" destOrd="0" parTransId="{232365F3-392D-4BF7-878D-5F6597A142AC}" sibTransId="{BFD72B97-8F18-4432-87B4-0AD34919F9C4}"/>
    <dgm:cxn modelId="{4A4CBFD2-98B6-4687-A3E4-72677FDA28D8}" type="presOf" srcId="{CFB997DF-1508-4103-8256-AFB000DF90D0}" destId="{C56B45E7-8050-47F7-B5A8-AA210E7534A5}" srcOrd="0" destOrd="0" presId="urn:microsoft.com/office/officeart/2005/8/layout/list1"/>
    <dgm:cxn modelId="{6530ADF9-4B9F-4794-ABB8-371BBB20D63D}" srcId="{C3A333AE-7D58-4604-86F0-D3310016F364}" destId="{F5C2ED98-83DD-4ED3-BEBA-DDF113FB90CC}" srcOrd="0" destOrd="0" parTransId="{D64BF27C-141A-403F-BA80-81B7C3252EFF}" sibTransId="{FB5784FC-7404-47C6-B659-2F6FD19FA68E}"/>
    <dgm:cxn modelId="{A73B8F01-F855-4856-8F6F-52F2EAB99DC2}" type="presOf" srcId="{C3A333AE-7D58-4604-86F0-D3310016F364}" destId="{D35811BA-A48E-49C8-8B2F-8F46691E114E}" srcOrd="0" destOrd="0" presId="urn:microsoft.com/office/officeart/2005/8/layout/list1"/>
    <dgm:cxn modelId="{A0DA7E7C-7E3D-4D0C-9DB9-F6BA59C75C2D}" srcId="{F5C2ED98-83DD-4ED3-BEBA-DDF113FB90CC}" destId="{A27B23CF-C3AE-486D-85BB-A14CB3320EB1}" srcOrd="1" destOrd="0" parTransId="{1558AE73-DE24-4E2C-8B1C-9D2B3083E63B}" sibTransId="{4878E0E9-19C9-4F00-8DA4-CFE0FE2A4DE4}"/>
    <dgm:cxn modelId="{234620F8-411C-4F64-B6AA-ABBB55057D22}" type="presParOf" srcId="{D35811BA-A48E-49C8-8B2F-8F46691E114E}" destId="{DFFA25E3-2742-4201-993C-0C3CACB8BD87}" srcOrd="0" destOrd="0" presId="urn:microsoft.com/office/officeart/2005/8/layout/list1"/>
    <dgm:cxn modelId="{1FCB8A79-D479-4F89-88CC-12033A80E631}" type="presParOf" srcId="{DFFA25E3-2742-4201-993C-0C3CACB8BD87}" destId="{6BA757BE-610B-48A6-9FBE-E702D229921D}" srcOrd="0" destOrd="0" presId="urn:microsoft.com/office/officeart/2005/8/layout/list1"/>
    <dgm:cxn modelId="{9A343B87-F5B7-41BA-BECD-CD7414F45DFE}" type="presParOf" srcId="{DFFA25E3-2742-4201-993C-0C3CACB8BD87}" destId="{382F7158-0E7B-47D6-AD97-74923D026B79}" srcOrd="1" destOrd="0" presId="urn:microsoft.com/office/officeart/2005/8/layout/list1"/>
    <dgm:cxn modelId="{1EDD069D-DED5-45DA-8542-75ED50641BB5}" type="presParOf" srcId="{D35811BA-A48E-49C8-8B2F-8F46691E114E}" destId="{8FC2438C-5069-44AC-95DC-3FFC45E60B05}" srcOrd="1" destOrd="0" presId="urn:microsoft.com/office/officeart/2005/8/layout/list1"/>
    <dgm:cxn modelId="{66D61DED-E3F0-4212-A46D-263A09BD9DAC}" type="presParOf" srcId="{D35811BA-A48E-49C8-8B2F-8F46691E114E}" destId="{C56B45E7-8050-47F7-B5A8-AA210E7534A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FE4C90F-DDF1-4868-816B-A1FF06500A7A}" type="doc">
      <dgm:prSet loTypeId="urn:microsoft.com/office/officeart/2005/8/layout/orgChart1" loCatId="hierarchy" qsTypeId="urn:microsoft.com/office/officeart/2005/8/quickstyle/3d4" qsCatId="3D" csTypeId="urn:microsoft.com/office/officeart/2005/8/colors/accent1_2" csCatId="accent1" phldr="1"/>
      <dgm:spPr/>
    </dgm:pt>
    <dgm:pt modelId="{32C6AD22-C6CA-4C99-B04D-7D41992E224E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b="1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B Lotus" pitchFamily="2" charset="-78"/>
            </a:rPr>
            <a:t>قوانين اصلي حاكم بر سرمايه‌گذاري خارجي (قانون شركت‌ها، قانون بنگاه‌هاي اقتصادي با مالكيت كامل خارجي‌، قانون مشاركت عملي شركتي، قانون مشاركت عملي قراردادي)</a:t>
          </a:r>
          <a:endParaRPr kumimoji="0" lang="fa-IR" b="1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B540D1DE-566A-4B41-AB8D-55F4F88F6E29}" type="parTrans" cxnId="{350B4135-7D3A-4FB9-865E-5BE1791030D7}">
      <dgm:prSet/>
      <dgm:spPr/>
      <dgm:t>
        <a:bodyPr/>
        <a:lstStyle/>
        <a:p>
          <a:endParaRPr lang="en-US"/>
        </a:p>
      </dgm:t>
    </dgm:pt>
    <dgm:pt modelId="{6B1B7C87-7DC2-487C-A3FB-6AEBDC083317}" type="sibTrans" cxnId="{350B4135-7D3A-4FB9-865E-5BE1791030D7}">
      <dgm:prSet/>
      <dgm:spPr/>
      <dgm:t>
        <a:bodyPr/>
        <a:lstStyle/>
        <a:p>
          <a:endParaRPr lang="en-US"/>
        </a:p>
      </dgm:t>
    </dgm:pt>
    <dgm:pt modelId="{CCF3C919-BB56-4A1E-BFB8-34D44BDABA04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b="1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B Lotus" pitchFamily="2" charset="-78"/>
            </a:rPr>
            <a:t>قانون و مقررات مربوط به صنعت و رشته‌هاي فعاليت</a:t>
          </a:r>
          <a:endParaRPr kumimoji="0" lang="fa-IR" b="1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D21D02F1-78CA-44E8-B774-C6C0DFEBCC24}" type="parTrans" cxnId="{CDFE1C57-B9EC-4855-AF0D-6BACFBE514D7}">
      <dgm:prSet/>
      <dgm:spPr/>
      <dgm:t>
        <a:bodyPr/>
        <a:lstStyle/>
        <a:p>
          <a:endParaRPr lang="en-US"/>
        </a:p>
      </dgm:t>
    </dgm:pt>
    <dgm:pt modelId="{1EAC157A-37E0-48BB-8075-9EEC3EBF9E53}" type="sibTrans" cxnId="{CDFE1C57-B9EC-4855-AF0D-6BACFBE514D7}">
      <dgm:prSet/>
      <dgm:spPr/>
      <dgm:t>
        <a:bodyPr/>
        <a:lstStyle/>
        <a:p>
          <a:endParaRPr lang="en-US"/>
        </a:p>
      </dgm:t>
    </dgm:pt>
    <dgm:pt modelId="{ADE49689-DC00-4304-99D3-87F2F675FFC5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b="1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B Lotus" pitchFamily="2" charset="-78"/>
            </a:rPr>
            <a:t>مثل مقررات بخش‌هاي خاص</a:t>
          </a:r>
          <a:endParaRPr kumimoji="0" lang="en-US" b="1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1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b="1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B Lotus" pitchFamily="2" charset="-78"/>
            </a:rPr>
            <a:t>صنعت و تجارت</a:t>
          </a:r>
          <a:endParaRPr kumimoji="0" lang="fa-IR" b="1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411867C0-9DBE-413D-8B8C-83AF5ADBCFD0}" type="parTrans" cxnId="{61455FDC-0618-4E1C-9006-0862D751B088}">
      <dgm:prSet/>
      <dgm:spPr/>
      <dgm:t>
        <a:bodyPr/>
        <a:lstStyle/>
        <a:p>
          <a:endParaRPr lang="en-US"/>
        </a:p>
      </dgm:t>
    </dgm:pt>
    <dgm:pt modelId="{8182F28E-8C8B-46D2-8926-F94378C956C3}" type="sibTrans" cxnId="{61455FDC-0618-4E1C-9006-0862D751B088}">
      <dgm:prSet/>
      <dgm:spPr/>
      <dgm:t>
        <a:bodyPr/>
        <a:lstStyle/>
        <a:p>
          <a:endParaRPr lang="en-US"/>
        </a:p>
      </dgm:t>
    </dgm:pt>
    <dgm:pt modelId="{E0302DA7-D7F2-4466-89B9-F54B736A3A13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b="1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B Lotus" pitchFamily="2" charset="-78"/>
            </a:rPr>
            <a:t>قانون و مقررات مربوط به ادارات دولتي</a:t>
          </a:r>
          <a:endParaRPr kumimoji="0" lang="fa-IR" b="1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76236AE2-3F10-4B96-93DB-2F122E233833}" type="parTrans" cxnId="{DFCB7804-26FC-4D58-A15B-7B24738E81E5}">
      <dgm:prSet/>
      <dgm:spPr/>
      <dgm:t>
        <a:bodyPr/>
        <a:lstStyle/>
        <a:p>
          <a:endParaRPr lang="en-US"/>
        </a:p>
      </dgm:t>
    </dgm:pt>
    <dgm:pt modelId="{969D22E4-1313-4DBB-B6C0-91BC7D3D7DE5}" type="sibTrans" cxnId="{DFCB7804-26FC-4D58-A15B-7B24738E81E5}">
      <dgm:prSet/>
      <dgm:spPr/>
      <dgm:t>
        <a:bodyPr/>
        <a:lstStyle/>
        <a:p>
          <a:endParaRPr lang="en-US"/>
        </a:p>
      </dgm:t>
    </dgm:pt>
    <dgm:pt modelId="{531FE3D7-6CD5-44C4-BB4A-7F32A729CE2F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b="1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B Lotus" pitchFamily="2" charset="-78"/>
            </a:rPr>
            <a:t>مثلاً قانون سرمايه‌گذاري خارجي</a:t>
          </a:r>
          <a:endParaRPr kumimoji="0" lang="en-US" b="1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1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b="1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B Lotus" pitchFamily="2" charset="-78"/>
            </a:rPr>
            <a:t>قانون ماليات بر درآمد </a:t>
          </a:r>
          <a:endParaRPr kumimoji="0" lang="en-US" b="1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1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b="1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B Lotus" pitchFamily="2" charset="-78"/>
            </a:rPr>
            <a:t>قانون مربوط به ارز</a:t>
          </a:r>
          <a:endParaRPr kumimoji="0" lang="fa-IR" b="1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79F78D35-99D4-4BA7-9914-79163812C501}" type="parTrans" cxnId="{04C4C204-75ED-46F3-8F07-469A330064D2}">
      <dgm:prSet/>
      <dgm:spPr/>
      <dgm:t>
        <a:bodyPr/>
        <a:lstStyle/>
        <a:p>
          <a:endParaRPr lang="en-US"/>
        </a:p>
      </dgm:t>
    </dgm:pt>
    <dgm:pt modelId="{C6957599-370D-452D-9CF9-8E440A3C8261}" type="sibTrans" cxnId="{04C4C204-75ED-46F3-8F07-469A330064D2}">
      <dgm:prSet/>
      <dgm:spPr/>
      <dgm:t>
        <a:bodyPr/>
        <a:lstStyle/>
        <a:p>
          <a:endParaRPr lang="en-US"/>
        </a:p>
      </dgm:t>
    </dgm:pt>
    <dgm:pt modelId="{D6EC8F2B-2A5B-4BCF-B1AE-E2D03E7EE60C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b="1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B Lotus" pitchFamily="2" charset="-78"/>
            </a:rPr>
            <a:t>قانون و مقررات مربوط به مناطق اقتصادي</a:t>
          </a:r>
          <a:endParaRPr kumimoji="0" lang="fa-IR" b="1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84EE5C9A-2941-4A31-8FD8-9E5A20F0A0BC}" type="parTrans" cxnId="{F2A29433-EF70-4CEE-9DFF-B30BCA3C20A9}">
      <dgm:prSet/>
      <dgm:spPr/>
      <dgm:t>
        <a:bodyPr/>
        <a:lstStyle/>
        <a:p>
          <a:endParaRPr lang="en-US"/>
        </a:p>
      </dgm:t>
    </dgm:pt>
    <dgm:pt modelId="{EE8E3803-1674-437F-8D41-B40C36A0FEF0}" type="sibTrans" cxnId="{F2A29433-EF70-4CEE-9DFF-B30BCA3C20A9}">
      <dgm:prSet/>
      <dgm:spPr/>
      <dgm:t>
        <a:bodyPr/>
        <a:lstStyle/>
        <a:p>
          <a:endParaRPr lang="en-US"/>
        </a:p>
      </dgm:t>
    </dgm:pt>
    <dgm:pt modelId="{BF0FF1B4-799B-4D4B-B7B1-A8C12AD7A368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b="1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B Lotus" pitchFamily="2" charset="-78"/>
            </a:rPr>
            <a:t>مثلاً مناطق آزاد </a:t>
          </a:r>
          <a:endParaRPr kumimoji="0" lang="en-US" b="1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1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b="1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B Lotus" pitchFamily="2" charset="-78"/>
            </a:rPr>
            <a:t>مناطق فراوري براي صادرات</a:t>
          </a:r>
          <a:endParaRPr kumimoji="0" lang="fa-IR" b="1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1C06DBF6-7879-4161-B533-F4C19740CD3A}" type="parTrans" cxnId="{448AD656-7960-4CAB-8B06-27659FB252C4}">
      <dgm:prSet/>
      <dgm:spPr/>
      <dgm:t>
        <a:bodyPr/>
        <a:lstStyle/>
        <a:p>
          <a:endParaRPr lang="en-US"/>
        </a:p>
      </dgm:t>
    </dgm:pt>
    <dgm:pt modelId="{7BF46BAA-EA4C-4E87-A33F-2658A5EB5A2D}" type="sibTrans" cxnId="{448AD656-7960-4CAB-8B06-27659FB252C4}">
      <dgm:prSet/>
      <dgm:spPr/>
      <dgm:t>
        <a:bodyPr/>
        <a:lstStyle/>
        <a:p>
          <a:endParaRPr lang="en-US"/>
        </a:p>
      </dgm:t>
    </dgm:pt>
    <dgm:pt modelId="{8F8EAD4E-9BC1-4A0B-BDA9-CEC794503555}" type="pres">
      <dgm:prSet presAssocID="{4FE4C90F-DDF1-4868-816B-A1FF06500A7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6DD6974-E4E2-4483-87AD-E55B0B1C06C4}" type="pres">
      <dgm:prSet presAssocID="{32C6AD22-C6CA-4C99-B04D-7D41992E224E}" presName="hierRoot1" presStyleCnt="0">
        <dgm:presLayoutVars>
          <dgm:hierBranch/>
        </dgm:presLayoutVars>
      </dgm:prSet>
      <dgm:spPr/>
    </dgm:pt>
    <dgm:pt modelId="{9356E6AB-165D-48D8-B38A-23848B73F804}" type="pres">
      <dgm:prSet presAssocID="{32C6AD22-C6CA-4C99-B04D-7D41992E224E}" presName="rootComposite1" presStyleCnt="0"/>
      <dgm:spPr/>
    </dgm:pt>
    <dgm:pt modelId="{B623A447-2279-41E2-BAFB-D2E67EDC149A}" type="pres">
      <dgm:prSet presAssocID="{32C6AD22-C6CA-4C99-B04D-7D41992E224E}" presName="rootText1" presStyleLbl="node0" presStyleIdx="0" presStyleCnt="1" custScaleX="3100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6845A7-FE82-42C7-8876-AE140CE0C72E}" type="pres">
      <dgm:prSet presAssocID="{32C6AD22-C6CA-4C99-B04D-7D41992E224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B76F96B-A3BA-4CF7-840C-EA030284949F}" type="pres">
      <dgm:prSet presAssocID="{32C6AD22-C6CA-4C99-B04D-7D41992E224E}" presName="hierChild2" presStyleCnt="0"/>
      <dgm:spPr/>
    </dgm:pt>
    <dgm:pt modelId="{3957839B-E861-4B04-8A1E-4CB9D220BF06}" type="pres">
      <dgm:prSet presAssocID="{D21D02F1-78CA-44E8-B774-C6C0DFEBCC24}" presName="Name35" presStyleLbl="parChTrans1D2" presStyleIdx="0" presStyleCnt="3"/>
      <dgm:spPr/>
      <dgm:t>
        <a:bodyPr/>
        <a:lstStyle/>
        <a:p>
          <a:endParaRPr lang="en-US"/>
        </a:p>
      </dgm:t>
    </dgm:pt>
    <dgm:pt modelId="{6411E03C-4EB1-4174-A7E0-FE5CD363C07A}" type="pres">
      <dgm:prSet presAssocID="{CCF3C919-BB56-4A1E-BFB8-34D44BDABA04}" presName="hierRoot2" presStyleCnt="0">
        <dgm:presLayoutVars>
          <dgm:hierBranch/>
        </dgm:presLayoutVars>
      </dgm:prSet>
      <dgm:spPr/>
    </dgm:pt>
    <dgm:pt modelId="{61A257D4-D1FE-475B-AD59-99AFDB0D6EB4}" type="pres">
      <dgm:prSet presAssocID="{CCF3C919-BB56-4A1E-BFB8-34D44BDABA04}" presName="rootComposite" presStyleCnt="0"/>
      <dgm:spPr/>
    </dgm:pt>
    <dgm:pt modelId="{7767DCBE-5FEC-41D1-B3E7-A2290578F071}" type="pres">
      <dgm:prSet presAssocID="{CCF3C919-BB56-4A1E-BFB8-34D44BDABA0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9F9437-E46B-4175-8191-0E82F83757C5}" type="pres">
      <dgm:prSet presAssocID="{CCF3C919-BB56-4A1E-BFB8-34D44BDABA04}" presName="rootConnector" presStyleLbl="node2" presStyleIdx="0" presStyleCnt="3"/>
      <dgm:spPr/>
      <dgm:t>
        <a:bodyPr/>
        <a:lstStyle/>
        <a:p>
          <a:endParaRPr lang="en-US"/>
        </a:p>
      </dgm:t>
    </dgm:pt>
    <dgm:pt modelId="{06CB1F58-22E0-4D01-8F8E-F270DB7DDF58}" type="pres">
      <dgm:prSet presAssocID="{CCF3C919-BB56-4A1E-BFB8-34D44BDABA04}" presName="hierChild4" presStyleCnt="0"/>
      <dgm:spPr/>
    </dgm:pt>
    <dgm:pt modelId="{8D53685E-8F93-41C1-81F9-DF12A21F91FE}" type="pres">
      <dgm:prSet presAssocID="{411867C0-9DBE-413D-8B8C-83AF5ADBCFD0}" presName="Name35" presStyleLbl="parChTrans1D3" presStyleIdx="0" presStyleCnt="3"/>
      <dgm:spPr/>
      <dgm:t>
        <a:bodyPr/>
        <a:lstStyle/>
        <a:p>
          <a:endParaRPr lang="en-US"/>
        </a:p>
      </dgm:t>
    </dgm:pt>
    <dgm:pt modelId="{47353F56-1988-4813-88EE-A527F08377FA}" type="pres">
      <dgm:prSet presAssocID="{ADE49689-DC00-4304-99D3-87F2F675FFC5}" presName="hierRoot2" presStyleCnt="0">
        <dgm:presLayoutVars>
          <dgm:hierBranch val="r"/>
        </dgm:presLayoutVars>
      </dgm:prSet>
      <dgm:spPr/>
    </dgm:pt>
    <dgm:pt modelId="{0A0CFBE3-4426-4928-8D13-025BD879EB3F}" type="pres">
      <dgm:prSet presAssocID="{ADE49689-DC00-4304-99D3-87F2F675FFC5}" presName="rootComposite" presStyleCnt="0"/>
      <dgm:spPr/>
    </dgm:pt>
    <dgm:pt modelId="{3B264F70-368F-4B6D-860A-5DB08A3E1086}" type="pres">
      <dgm:prSet presAssocID="{ADE49689-DC00-4304-99D3-87F2F675FFC5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577662-0695-40D8-A502-C44CC21F110F}" type="pres">
      <dgm:prSet presAssocID="{ADE49689-DC00-4304-99D3-87F2F675FFC5}" presName="rootConnector" presStyleLbl="node3" presStyleIdx="0" presStyleCnt="3"/>
      <dgm:spPr/>
      <dgm:t>
        <a:bodyPr/>
        <a:lstStyle/>
        <a:p>
          <a:endParaRPr lang="en-US"/>
        </a:p>
      </dgm:t>
    </dgm:pt>
    <dgm:pt modelId="{4896038D-2C3A-46CF-A253-A9CFE8A88A32}" type="pres">
      <dgm:prSet presAssocID="{ADE49689-DC00-4304-99D3-87F2F675FFC5}" presName="hierChild4" presStyleCnt="0"/>
      <dgm:spPr/>
    </dgm:pt>
    <dgm:pt modelId="{F1BA5CF9-66A6-4611-80BB-E3102B11FEBF}" type="pres">
      <dgm:prSet presAssocID="{ADE49689-DC00-4304-99D3-87F2F675FFC5}" presName="hierChild5" presStyleCnt="0"/>
      <dgm:spPr/>
    </dgm:pt>
    <dgm:pt modelId="{29E04913-0F72-41B1-9B08-2CEF7D777F85}" type="pres">
      <dgm:prSet presAssocID="{CCF3C919-BB56-4A1E-BFB8-34D44BDABA04}" presName="hierChild5" presStyleCnt="0"/>
      <dgm:spPr/>
    </dgm:pt>
    <dgm:pt modelId="{100A58F3-24F8-4A13-9581-304729611AFF}" type="pres">
      <dgm:prSet presAssocID="{76236AE2-3F10-4B96-93DB-2F122E233833}" presName="Name35" presStyleLbl="parChTrans1D2" presStyleIdx="1" presStyleCnt="3"/>
      <dgm:spPr/>
      <dgm:t>
        <a:bodyPr/>
        <a:lstStyle/>
        <a:p>
          <a:endParaRPr lang="en-US"/>
        </a:p>
      </dgm:t>
    </dgm:pt>
    <dgm:pt modelId="{618D383E-29CF-4BFA-8824-C88E149710D2}" type="pres">
      <dgm:prSet presAssocID="{E0302DA7-D7F2-4466-89B9-F54B736A3A13}" presName="hierRoot2" presStyleCnt="0">
        <dgm:presLayoutVars>
          <dgm:hierBranch/>
        </dgm:presLayoutVars>
      </dgm:prSet>
      <dgm:spPr/>
    </dgm:pt>
    <dgm:pt modelId="{5E145F5E-6936-4305-88F1-A37E8696E425}" type="pres">
      <dgm:prSet presAssocID="{E0302DA7-D7F2-4466-89B9-F54B736A3A13}" presName="rootComposite" presStyleCnt="0"/>
      <dgm:spPr/>
    </dgm:pt>
    <dgm:pt modelId="{0F16D5BA-EA88-4D8B-AD20-5F7FDEEEA313}" type="pres">
      <dgm:prSet presAssocID="{E0302DA7-D7F2-4466-89B9-F54B736A3A1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FC6473-63B6-408D-A6C0-5C0F6CE0402B}" type="pres">
      <dgm:prSet presAssocID="{E0302DA7-D7F2-4466-89B9-F54B736A3A13}" presName="rootConnector" presStyleLbl="node2" presStyleIdx="1" presStyleCnt="3"/>
      <dgm:spPr/>
      <dgm:t>
        <a:bodyPr/>
        <a:lstStyle/>
        <a:p>
          <a:endParaRPr lang="en-US"/>
        </a:p>
      </dgm:t>
    </dgm:pt>
    <dgm:pt modelId="{12E2BB5C-6DCD-41EC-8497-2ECDB80B4940}" type="pres">
      <dgm:prSet presAssocID="{E0302DA7-D7F2-4466-89B9-F54B736A3A13}" presName="hierChild4" presStyleCnt="0"/>
      <dgm:spPr/>
    </dgm:pt>
    <dgm:pt modelId="{C612D286-BEEB-4FA5-89B0-25235854803B}" type="pres">
      <dgm:prSet presAssocID="{79F78D35-99D4-4BA7-9914-79163812C501}" presName="Name35" presStyleLbl="parChTrans1D3" presStyleIdx="1" presStyleCnt="3"/>
      <dgm:spPr/>
      <dgm:t>
        <a:bodyPr/>
        <a:lstStyle/>
        <a:p>
          <a:endParaRPr lang="en-US"/>
        </a:p>
      </dgm:t>
    </dgm:pt>
    <dgm:pt modelId="{142E5C61-F827-4A17-B0BB-0865D8DA1299}" type="pres">
      <dgm:prSet presAssocID="{531FE3D7-6CD5-44C4-BB4A-7F32A729CE2F}" presName="hierRoot2" presStyleCnt="0">
        <dgm:presLayoutVars>
          <dgm:hierBranch val="r"/>
        </dgm:presLayoutVars>
      </dgm:prSet>
      <dgm:spPr/>
    </dgm:pt>
    <dgm:pt modelId="{91AD09FD-9229-42F8-AB9A-C9872B4827C7}" type="pres">
      <dgm:prSet presAssocID="{531FE3D7-6CD5-44C4-BB4A-7F32A729CE2F}" presName="rootComposite" presStyleCnt="0"/>
      <dgm:spPr/>
    </dgm:pt>
    <dgm:pt modelId="{020C5472-736F-43CD-AB24-94F54104C78E}" type="pres">
      <dgm:prSet presAssocID="{531FE3D7-6CD5-44C4-BB4A-7F32A729CE2F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C7269F-70A2-4EBF-9130-3FCC298F4399}" type="pres">
      <dgm:prSet presAssocID="{531FE3D7-6CD5-44C4-BB4A-7F32A729CE2F}" presName="rootConnector" presStyleLbl="node3" presStyleIdx="1" presStyleCnt="3"/>
      <dgm:spPr/>
      <dgm:t>
        <a:bodyPr/>
        <a:lstStyle/>
        <a:p>
          <a:endParaRPr lang="en-US"/>
        </a:p>
      </dgm:t>
    </dgm:pt>
    <dgm:pt modelId="{5B3B7DEE-2BC8-4813-A694-8A5ACABAF923}" type="pres">
      <dgm:prSet presAssocID="{531FE3D7-6CD5-44C4-BB4A-7F32A729CE2F}" presName="hierChild4" presStyleCnt="0"/>
      <dgm:spPr/>
    </dgm:pt>
    <dgm:pt modelId="{5D5ACECC-981A-474E-A238-CC6ACAA17D37}" type="pres">
      <dgm:prSet presAssocID="{531FE3D7-6CD5-44C4-BB4A-7F32A729CE2F}" presName="hierChild5" presStyleCnt="0"/>
      <dgm:spPr/>
    </dgm:pt>
    <dgm:pt modelId="{81248B00-9846-4288-B7AE-B5E42F78008F}" type="pres">
      <dgm:prSet presAssocID="{E0302DA7-D7F2-4466-89B9-F54B736A3A13}" presName="hierChild5" presStyleCnt="0"/>
      <dgm:spPr/>
    </dgm:pt>
    <dgm:pt modelId="{B7C5A3D4-7CE0-430E-B377-A0A7EF44A27B}" type="pres">
      <dgm:prSet presAssocID="{84EE5C9A-2941-4A31-8FD8-9E5A20F0A0BC}" presName="Name35" presStyleLbl="parChTrans1D2" presStyleIdx="2" presStyleCnt="3"/>
      <dgm:spPr/>
      <dgm:t>
        <a:bodyPr/>
        <a:lstStyle/>
        <a:p>
          <a:endParaRPr lang="en-US"/>
        </a:p>
      </dgm:t>
    </dgm:pt>
    <dgm:pt modelId="{C6F9C895-9B2D-46B1-8DC9-1CF37E6D0209}" type="pres">
      <dgm:prSet presAssocID="{D6EC8F2B-2A5B-4BCF-B1AE-E2D03E7EE60C}" presName="hierRoot2" presStyleCnt="0">
        <dgm:presLayoutVars>
          <dgm:hierBranch/>
        </dgm:presLayoutVars>
      </dgm:prSet>
      <dgm:spPr/>
    </dgm:pt>
    <dgm:pt modelId="{254CC587-434C-4C5C-8749-CAA414343EC6}" type="pres">
      <dgm:prSet presAssocID="{D6EC8F2B-2A5B-4BCF-B1AE-E2D03E7EE60C}" presName="rootComposite" presStyleCnt="0"/>
      <dgm:spPr/>
    </dgm:pt>
    <dgm:pt modelId="{074B1346-70F3-4619-A3DB-BA065CBAD6E6}" type="pres">
      <dgm:prSet presAssocID="{D6EC8F2B-2A5B-4BCF-B1AE-E2D03E7EE60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0779E4-7517-4D55-8B32-B7619D424794}" type="pres">
      <dgm:prSet presAssocID="{D6EC8F2B-2A5B-4BCF-B1AE-E2D03E7EE60C}" presName="rootConnector" presStyleLbl="node2" presStyleIdx="2" presStyleCnt="3"/>
      <dgm:spPr/>
      <dgm:t>
        <a:bodyPr/>
        <a:lstStyle/>
        <a:p>
          <a:endParaRPr lang="en-US"/>
        </a:p>
      </dgm:t>
    </dgm:pt>
    <dgm:pt modelId="{26395C84-22F0-4649-B0DD-33480FC360A9}" type="pres">
      <dgm:prSet presAssocID="{D6EC8F2B-2A5B-4BCF-B1AE-E2D03E7EE60C}" presName="hierChild4" presStyleCnt="0"/>
      <dgm:spPr/>
    </dgm:pt>
    <dgm:pt modelId="{F0D1A734-689B-42D8-ADBB-2EEEC9D1105D}" type="pres">
      <dgm:prSet presAssocID="{1C06DBF6-7879-4161-B533-F4C19740CD3A}" presName="Name35" presStyleLbl="parChTrans1D3" presStyleIdx="2" presStyleCnt="3"/>
      <dgm:spPr/>
      <dgm:t>
        <a:bodyPr/>
        <a:lstStyle/>
        <a:p>
          <a:endParaRPr lang="en-US"/>
        </a:p>
      </dgm:t>
    </dgm:pt>
    <dgm:pt modelId="{F69477DA-DA4B-4941-8238-6377ACDCBFC6}" type="pres">
      <dgm:prSet presAssocID="{BF0FF1B4-799B-4D4B-B7B1-A8C12AD7A368}" presName="hierRoot2" presStyleCnt="0">
        <dgm:presLayoutVars>
          <dgm:hierBranch val="r"/>
        </dgm:presLayoutVars>
      </dgm:prSet>
      <dgm:spPr/>
    </dgm:pt>
    <dgm:pt modelId="{990B674C-ABC1-4C59-81A3-814A312DB6F2}" type="pres">
      <dgm:prSet presAssocID="{BF0FF1B4-799B-4D4B-B7B1-A8C12AD7A368}" presName="rootComposite" presStyleCnt="0"/>
      <dgm:spPr/>
    </dgm:pt>
    <dgm:pt modelId="{3CC9A03D-508B-45DC-8B2E-97F3AC34ECA3}" type="pres">
      <dgm:prSet presAssocID="{BF0FF1B4-799B-4D4B-B7B1-A8C12AD7A368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8C37C8-EC39-470F-8162-6D075A68E547}" type="pres">
      <dgm:prSet presAssocID="{BF0FF1B4-799B-4D4B-B7B1-A8C12AD7A368}" presName="rootConnector" presStyleLbl="node3" presStyleIdx="2" presStyleCnt="3"/>
      <dgm:spPr/>
      <dgm:t>
        <a:bodyPr/>
        <a:lstStyle/>
        <a:p>
          <a:endParaRPr lang="en-US"/>
        </a:p>
      </dgm:t>
    </dgm:pt>
    <dgm:pt modelId="{3F71A2A4-8859-4BBA-830C-29D8E7C98B00}" type="pres">
      <dgm:prSet presAssocID="{BF0FF1B4-799B-4D4B-B7B1-A8C12AD7A368}" presName="hierChild4" presStyleCnt="0"/>
      <dgm:spPr/>
    </dgm:pt>
    <dgm:pt modelId="{EAB6141D-B7DF-4B14-9B8C-BEDD9876A337}" type="pres">
      <dgm:prSet presAssocID="{BF0FF1B4-799B-4D4B-B7B1-A8C12AD7A368}" presName="hierChild5" presStyleCnt="0"/>
      <dgm:spPr/>
    </dgm:pt>
    <dgm:pt modelId="{DB645965-CAEA-4BE8-BE6A-BA570E6D2164}" type="pres">
      <dgm:prSet presAssocID="{D6EC8F2B-2A5B-4BCF-B1AE-E2D03E7EE60C}" presName="hierChild5" presStyleCnt="0"/>
      <dgm:spPr/>
    </dgm:pt>
    <dgm:pt modelId="{4D46F2E4-31C5-453E-899F-3C6EE8E713E9}" type="pres">
      <dgm:prSet presAssocID="{32C6AD22-C6CA-4C99-B04D-7D41992E224E}" presName="hierChild3" presStyleCnt="0"/>
      <dgm:spPr/>
    </dgm:pt>
  </dgm:ptLst>
  <dgm:cxnLst>
    <dgm:cxn modelId="{49CA0133-2F82-4FA0-A69E-F4D0E0B699B8}" type="presOf" srcId="{411867C0-9DBE-413D-8B8C-83AF5ADBCFD0}" destId="{8D53685E-8F93-41C1-81F9-DF12A21F91FE}" srcOrd="0" destOrd="0" presId="urn:microsoft.com/office/officeart/2005/8/layout/orgChart1"/>
    <dgm:cxn modelId="{CD3CD9EB-7D04-4AED-98E7-8E37F2011F57}" type="presOf" srcId="{E0302DA7-D7F2-4466-89B9-F54B736A3A13}" destId="{0F16D5BA-EA88-4D8B-AD20-5F7FDEEEA313}" srcOrd="0" destOrd="0" presId="urn:microsoft.com/office/officeart/2005/8/layout/orgChart1"/>
    <dgm:cxn modelId="{ADFBD574-2508-41F1-9424-918C76B1680C}" type="presOf" srcId="{D6EC8F2B-2A5B-4BCF-B1AE-E2D03E7EE60C}" destId="{240779E4-7517-4D55-8B32-B7619D424794}" srcOrd="1" destOrd="0" presId="urn:microsoft.com/office/officeart/2005/8/layout/orgChart1"/>
    <dgm:cxn modelId="{3EAB10DA-162F-44AD-9DCC-5F7C2AB82B2E}" type="presOf" srcId="{ADE49689-DC00-4304-99D3-87F2F675FFC5}" destId="{AE577662-0695-40D8-A502-C44CC21F110F}" srcOrd="1" destOrd="0" presId="urn:microsoft.com/office/officeart/2005/8/layout/orgChart1"/>
    <dgm:cxn modelId="{DFCB7804-26FC-4D58-A15B-7B24738E81E5}" srcId="{32C6AD22-C6CA-4C99-B04D-7D41992E224E}" destId="{E0302DA7-D7F2-4466-89B9-F54B736A3A13}" srcOrd="1" destOrd="0" parTransId="{76236AE2-3F10-4B96-93DB-2F122E233833}" sibTransId="{969D22E4-1313-4DBB-B6C0-91BC7D3D7DE5}"/>
    <dgm:cxn modelId="{448AD656-7960-4CAB-8B06-27659FB252C4}" srcId="{D6EC8F2B-2A5B-4BCF-B1AE-E2D03E7EE60C}" destId="{BF0FF1B4-799B-4D4B-B7B1-A8C12AD7A368}" srcOrd="0" destOrd="0" parTransId="{1C06DBF6-7879-4161-B533-F4C19740CD3A}" sibTransId="{7BF46BAA-EA4C-4E87-A33F-2658A5EB5A2D}"/>
    <dgm:cxn modelId="{D63C47DE-AE92-4D1F-9FC9-A09B71941E32}" type="presOf" srcId="{531FE3D7-6CD5-44C4-BB4A-7F32A729CE2F}" destId="{DCC7269F-70A2-4EBF-9130-3FCC298F4399}" srcOrd="1" destOrd="0" presId="urn:microsoft.com/office/officeart/2005/8/layout/orgChart1"/>
    <dgm:cxn modelId="{D6EDD6CD-BE8F-414C-BB73-5E338353B74C}" type="presOf" srcId="{D21D02F1-78CA-44E8-B774-C6C0DFEBCC24}" destId="{3957839B-E861-4B04-8A1E-4CB9D220BF06}" srcOrd="0" destOrd="0" presId="urn:microsoft.com/office/officeart/2005/8/layout/orgChart1"/>
    <dgm:cxn modelId="{173B6655-F746-4718-B338-55C5B9B1156E}" type="presOf" srcId="{79F78D35-99D4-4BA7-9914-79163812C501}" destId="{C612D286-BEEB-4FA5-89B0-25235854803B}" srcOrd="0" destOrd="0" presId="urn:microsoft.com/office/officeart/2005/8/layout/orgChart1"/>
    <dgm:cxn modelId="{02F6069A-3605-401E-9CA8-E7E49802E209}" type="presOf" srcId="{E0302DA7-D7F2-4466-89B9-F54B736A3A13}" destId="{5AFC6473-63B6-408D-A6C0-5C0F6CE0402B}" srcOrd="1" destOrd="0" presId="urn:microsoft.com/office/officeart/2005/8/layout/orgChart1"/>
    <dgm:cxn modelId="{350B4135-7D3A-4FB9-865E-5BE1791030D7}" srcId="{4FE4C90F-DDF1-4868-816B-A1FF06500A7A}" destId="{32C6AD22-C6CA-4C99-B04D-7D41992E224E}" srcOrd="0" destOrd="0" parTransId="{B540D1DE-566A-4B41-AB8D-55F4F88F6E29}" sibTransId="{6B1B7C87-7DC2-487C-A3FB-6AEBDC083317}"/>
    <dgm:cxn modelId="{CDFE1C57-B9EC-4855-AF0D-6BACFBE514D7}" srcId="{32C6AD22-C6CA-4C99-B04D-7D41992E224E}" destId="{CCF3C919-BB56-4A1E-BFB8-34D44BDABA04}" srcOrd="0" destOrd="0" parTransId="{D21D02F1-78CA-44E8-B774-C6C0DFEBCC24}" sibTransId="{1EAC157A-37E0-48BB-8075-9EEC3EBF9E53}"/>
    <dgm:cxn modelId="{7EA0BD4A-9B51-44F8-91D9-520A73432BDA}" type="presOf" srcId="{CCF3C919-BB56-4A1E-BFB8-34D44BDABA04}" destId="{D39F9437-E46B-4175-8191-0E82F83757C5}" srcOrd="1" destOrd="0" presId="urn:microsoft.com/office/officeart/2005/8/layout/orgChart1"/>
    <dgm:cxn modelId="{54C744BD-A96D-4970-86FE-B75ECC37E454}" type="presOf" srcId="{76236AE2-3F10-4B96-93DB-2F122E233833}" destId="{100A58F3-24F8-4A13-9581-304729611AFF}" srcOrd="0" destOrd="0" presId="urn:microsoft.com/office/officeart/2005/8/layout/orgChart1"/>
    <dgm:cxn modelId="{34DCA398-78B3-4BAB-B9D9-DA87FEED80B4}" type="presOf" srcId="{4FE4C90F-DDF1-4868-816B-A1FF06500A7A}" destId="{8F8EAD4E-9BC1-4A0B-BDA9-CEC794503555}" srcOrd="0" destOrd="0" presId="urn:microsoft.com/office/officeart/2005/8/layout/orgChart1"/>
    <dgm:cxn modelId="{247703FB-D7E3-40B8-8EAA-B9ABB782DCD4}" type="presOf" srcId="{32C6AD22-C6CA-4C99-B04D-7D41992E224E}" destId="{466845A7-FE82-42C7-8876-AE140CE0C72E}" srcOrd="1" destOrd="0" presId="urn:microsoft.com/office/officeart/2005/8/layout/orgChart1"/>
    <dgm:cxn modelId="{9DBEC704-3CDA-47F2-B870-52D404CAA390}" type="presOf" srcId="{BF0FF1B4-799B-4D4B-B7B1-A8C12AD7A368}" destId="{E88C37C8-EC39-470F-8162-6D075A68E547}" srcOrd="1" destOrd="0" presId="urn:microsoft.com/office/officeart/2005/8/layout/orgChart1"/>
    <dgm:cxn modelId="{07E9A1F9-8597-4778-B36D-33ED232109DB}" type="presOf" srcId="{1C06DBF6-7879-4161-B533-F4C19740CD3A}" destId="{F0D1A734-689B-42D8-ADBB-2EEEC9D1105D}" srcOrd="0" destOrd="0" presId="urn:microsoft.com/office/officeart/2005/8/layout/orgChart1"/>
    <dgm:cxn modelId="{DC775F4A-EBF5-47FA-9EE0-F2A44532E711}" type="presOf" srcId="{32C6AD22-C6CA-4C99-B04D-7D41992E224E}" destId="{B623A447-2279-41E2-BAFB-D2E67EDC149A}" srcOrd="0" destOrd="0" presId="urn:microsoft.com/office/officeart/2005/8/layout/orgChart1"/>
    <dgm:cxn modelId="{F2A29433-EF70-4CEE-9DFF-B30BCA3C20A9}" srcId="{32C6AD22-C6CA-4C99-B04D-7D41992E224E}" destId="{D6EC8F2B-2A5B-4BCF-B1AE-E2D03E7EE60C}" srcOrd="2" destOrd="0" parTransId="{84EE5C9A-2941-4A31-8FD8-9E5A20F0A0BC}" sibTransId="{EE8E3803-1674-437F-8D41-B40C36A0FEF0}"/>
    <dgm:cxn modelId="{04C4C204-75ED-46F3-8F07-469A330064D2}" srcId="{E0302DA7-D7F2-4466-89B9-F54B736A3A13}" destId="{531FE3D7-6CD5-44C4-BB4A-7F32A729CE2F}" srcOrd="0" destOrd="0" parTransId="{79F78D35-99D4-4BA7-9914-79163812C501}" sibTransId="{C6957599-370D-452D-9CF9-8E440A3C8261}"/>
    <dgm:cxn modelId="{61455FDC-0618-4E1C-9006-0862D751B088}" srcId="{CCF3C919-BB56-4A1E-BFB8-34D44BDABA04}" destId="{ADE49689-DC00-4304-99D3-87F2F675FFC5}" srcOrd="0" destOrd="0" parTransId="{411867C0-9DBE-413D-8B8C-83AF5ADBCFD0}" sibTransId="{8182F28E-8C8B-46D2-8926-F94378C956C3}"/>
    <dgm:cxn modelId="{72FF9A83-8739-41E7-AAF5-0CCB0ACE45C0}" type="presOf" srcId="{ADE49689-DC00-4304-99D3-87F2F675FFC5}" destId="{3B264F70-368F-4B6D-860A-5DB08A3E1086}" srcOrd="0" destOrd="0" presId="urn:microsoft.com/office/officeart/2005/8/layout/orgChart1"/>
    <dgm:cxn modelId="{24006059-7DDD-451B-B832-2E77A8CD057D}" type="presOf" srcId="{531FE3D7-6CD5-44C4-BB4A-7F32A729CE2F}" destId="{020C5472-736F-43CD-AB24-94F54104C78E}" srcOrd="0" destOrd="0" presId="urn:microsoft.com/office/officeart/2005/8/layout/orgChart1"/>
    <dgm:cxn modelId="{AE6BA72D-3FD2-45E3-824C-7A9DA14F41D3}" type="presOf" srcId="{BF0FF1B4-799B-4D4B-B7B1-A8C12AD7A368}" destId="{3CC9A03D-508B-45DC-8B2E-97F3AC34ECA3}" srcOrd="0" destOrd="0" presId="urn:microsoft.com/office/officeart/2005/8/layout/orgChart1"/>
    <dgm:cxn modelId="{885D62BE-55F4-47C6-AA57-1A0FBDE9076C}" type="presOf" srcId="{CCF3C919-BB56-4A1E-BFB8-34D44BDABA04}" destId="{7767DCBE-5FEC-41D1-B3E7-A2290578F071}" srcOrd="0" destOrd="0" presId="urn:microsoft.com/office/officeart/2005/8/layout/orgChart1"/>
    <dgm:cxn modelId="{F1258D2E-17B4-4C8F-B70B-52AACFB51A8D}" type="presOf" srcId="{D6EC8F2B-2A5B-4BCF-B1AE-E2D03E7EE60C}" destId="{074B1346-70F3-4619-A3DB-BA065CBAD6E6}" srcOrd="0" destOrd="0" presId="urn:microsoft.com/office/officeart/2005/8/layout/orgChart1"/>
    <dgm:cxn modelId="{54311C12-120A-4AEF-BB74-01392E1AD24B}" type="presOf" srcId="{84EE5C9A-2941-4A31-8FD8-9E5A20F0A0BC}" destId="{B7C5A3D4-7CE0-430E-B377-A0A7EF44A27B}" srcOrd="0" destOrd="0" presId="urn:microsoft.com/office/officeart/2005/8/layout/orgChart1"/>
    <dgm:cxn modelId="{D94423A9-7A62-4500-963B-12A851F024BC}" type="presParOf" srcId="{8F8EAD4E-9BC1-4A0B-BDA9-CEC794503555}" destId="{D6DD6974-E4E2-4483-87AD-E55B0B1C06C4}" srcOrd="0" destOrd="0" presId="urn:microsoft.com/office/officeart/2005/8/layout/orgChart1"/>
    <dgm:cxn modelId="{EF4BB633-1BB4-408F-ACC8-9B5F38083230}" type="presParOf" srcId="{D6DD6974-E4E2-4483-87AD-E55B0B1C06C4}" destId="{9356E6AB-165D-48D8-B38A-23848B73F804}" srcOrd="0" destOrd="0" presId="urn:microsoft.com/office/officeart/2005/8/layout/orgChart1"/>
    <dgm:cxn modelId="{259F8FDC-7033-4FF7-8C48-E3CAB7120A5F}" type="presParOf" srcId="{9356E6AB-165D-48D8-B38A-23848B73F804}" destId="{B623A447-2279-41E2-BAFB-D2E67EDC149A}" srcOrd="0" destOrd="0" presId="urn:microsoft.com/office/officeart/2005/8/layout/orgChart1"/>
    <dgm:cxn modelId="{73D1C2BC-BD22-4B25-A9A5-F9B5C804C9DF}" type="presParOf" srcId="{9356E6AB-165D-48D8-B38A-23848B73F804}" destId="{466845A7-FE82-42C7-8876-AE140CE0C72E}" srcOrd="1" destOrd="0" presId="urn:microsoft.com/office/officeart/2005/8/layout/orgChart1"/>
    <dgm:cxn modelId="{EACD3321-E96E-43F3-81F3-F4FBCC591000}" type="presParOf" srcId="{D6DD6974-E4E2-4483-87AD-E55B0B1C06C4}" destId="{2B76F96B-A3BA-4CF7-840C-EA030284949F}" srcOrd="1" destOrd="0" presId="urn:microsoft.com/office/officeart/2005/8/layout/orgChart1"/>
    <dgm:cxn modelId="{0321A042-6588-4D45-96B6-1F12BEE27635}" type="presParOf" srcId="{2B76F96B-A3BA-4CF7-840C-EA030284949F}" destId="{3957839B-E861-4B04-8A1E-4CB9D220BF06}" srcOrd="0" destOrd="0" presId="urn:microsoft.com/office/officeart/2005/8/layout/orgChart1"/>
    <dgm:cxn modelId="{767FC26F-8F16-4F1E-BAF8-7FB7DFE99F9A}" type="presParOf" srcId="{2B76F96B-A3BA-4CF7-840C-EA030284949F}" destId="{6411E03C-4EB1-4174-A7E0-FE5CD363C07A}" srcOrd="1" destOrd="0" presId="urn:microsoft.com/office/officeart/2005/8/layout/orgChart1"/>
    <dgm:cxn modelId="{2DE82E01-54A1-49FC-98F5-61A3CA72C74F}" type="presParOf" srcId="{6411E03C-4EB1-4174-A7E0-FE5CD363C07A}" destId="{61A257D4-D1FE-475B-AD59-99AFDB0D6EB4}" srcOrd="0" destOrd="0" presId="urn:microsoft.com/office/officeart/2005/8/layout/orgChart1"/>
    <dgm:cxn modelId="{B992D137-DD9B-4433-99E4-1DC7D3827425}" type="presParOf" srcId="{61A257D4-D1FE-475B-AD59-99AFDB0D6EB4}" destId="{7767DCBE-5FEC-41D1-B3E7-A2290578F071}" srcOrd="0" destOrd="0" presId="urn:microsoft.com/office/officeart/2005/8/layout/orgChart1"/>
    <dgm:cxn modelId="{711E8A93-5F31-4842-A9CD-5897310BF0BD}" type="presParOf" srcId="{61A257D4-D1FE-475B-AD59-99AFDB0D6EB4}" destId="{D39F9437-E46B-4175-8191-0E82F83757C5}" srcOrd="1" destOrd="0" presId="urn:microsoft.com/office/officeart/2005/8/layout/orgChart1"/>
    <dgm:cxn modelId="{28161B35-495B-4A67-8F67-4AD96E338474}" type="presParOf" srcId="{6411E03C-4EB1-4174-A7E0-FE5CD363C07A}" destId="{06CB1F58-22E0-4D01-8F8E-F270DB7DDF58}" srcOrd="1" destOrd="0" presId="urn:microsoft.com/office/officeart/2005/8/layout/orgChart1"/>
    <dgm:cxn modelId="{2DCCDED8-5235-40A2-8773-40AD0894F9C7}" type="presParOf" srcId="{06CB1F58-22E0-4D01-8F8E-F270DB7DDF58}" destId="{8D53685E-8F93-41C1-81F9-DF12A21F91FE}" srcOrd="0" destOrd="0" presId="urn:microsoft.com/office/officeart/2005/8/layout/orgChart1"/>
    <dgm:cxn modelId="{68D2AC39-F2AB-4C96-BE06-1E83A17CD84E}" type="presParOf" srcId="{06CB1F58-22E0-4D01-8F8E-F270DB7DDF58}" destId="{47353F56-1988-4813-88EE-A527F08377FA}" srcOrd="1" destOrd="0" presId="urn:microsoft.com/office/officeart/2005/8/layout/orgChart1"/>
    <dgm:cxn modelId="{FFE221CC-7A00-43ED-9F6E-9FE53D3E9C8F}" type="presParOf" srcId="{47353F56-1988-4813-88EE-A527F08377FA}" destId="{0A0CFBE3-4426-4928-8D13-025BD879EB3F}" srcOrd="0" destOrd="0" presId="urn:microsoft.com/office/officeart/2005/8/layout/orgChart1"/>
    <dgm:cxn modelId="{19EE4BE5-B8AB-46CF-8775-A12383391E20}" type="presParOf" srcId="{0A0CFBE3-4426-4928-8D13-025BD879EB3F}" destId="{3B264F70-368F-4B6D-860A-5DB08A3E1086}" srcOrd="0" destOrd="0" presId="urn:microsoft.com/office/officeart/2005/8/layout/orgChart1"/>
    <dgm:cxn modelId="{8EEA1496-017D-47FC-B3D8-3AF5283AF4A3}" type="presParOf" srcId="{0A0CFBE3-4426-4928-8D13-025BD879EB3F}" destId="{AE577662-0695-40D8-A502-C44CC21F110F}" srcOrd="1" destOrd="0" presId="urn:microsoft.com/office/officeart/2005/8/layout/orgChart1"/>
    <dgm:cxn modelId="{16751B14-0C09-4AC6-9A64-D7D0CB4539F6}" type="presParOf" srcId="{47353F56-1988-4813-88EE-A527F08377FA}" destId="{4896038D-2C3A-46CF-A253-A9CFE8A88A32}" srcOrd="1" destOrd="0" presId="urn:microsoft.com/office/officeart/2005/8/layout/orgChart1"/>
    <dgm:cxn modelId="{B72E553F-64A2-4CD8-9BCC-C5A60C380E37}" type="presParOf" srcId="{47353F56-1988-4813-88EE-A527F08377FA}" destId="{F1BA5CF9-66A6-4611-80BB-E3102B11FEBF}" srcOrd="2" destOrd="0" presId="urn:microsoft.com/office/officeart/2005/8/layout/orgChart1"/>
    <dgm:cxn modelId="{BA969465-032C-473F-9473-12A67100CA8C}" type="presParOf" srcId="{6411E03C-4EB1-4174-A7E0-FE5CD363C07A}" destId="{29E04913-0F72-41B1-9B08-2CEF7D777F85}" srcOrd="2" destOrd="0" presId="urn:microsoft.com/office/officeart/2005/8/layout/orgChart1"/>
    <dgm:cxn modelId="{10114970-2DB5-402F-808E-CFCBCEBD39CC}" type="presParOf" srcId="{2B76F96B-A3BA-4CF7-840C-EA030284949F}" destId="{100A58F3-24F8-4A13-9581-304729611AFF}" srcOrd="2" destOrd="0" presId="urn:microsoft.com/office/officeart/2005/8/layout/orgChart1"/>
    <dgm:cxn modelId="{1C6D71E4-66D8-48DC-9C86-99EEB62292F5}" type="presParOf" srcId="{2B76F96B-A3BA-4CF7-840C-EA030284949F}" destId="{618D383E-29CF-4BFA-8824-C88E149710D2}" srcOrd="3" destOrd="0" presId="urn:microsoft.com/office/officeart/2005/8/layout/orgChart1"/>
    <dgm:cxn modelId="{53D0F9AE-E7C4-44A3-BFA4-58EE1D5D94CC}" type="presParOf" srcId="{618D383E-29CF-4BFA-8824-C88E149710D2}" destId="{5E145F5E-6936-4305-88F1-A37E8696E425}" srcOrd="0" destOrd="0" presId="urn:microsoft.com/office/officeart/2005/8/layout/orgChart1"/>
    <dgm:cxn modelId="{E3A6D668-E85B-481F-96B8-90CAA32FE146}" type="presParOf" srcId="{5E145F5E-6936-4305-88F1-A37E8696E425}" destId="{0F16D5BA-EA88-4D8B-AD20-5F7FDEEEA313}" srcOrd="0" destOrd="0" presId="urn:microsoft.com/office/officeart/2005/8/layout/orgChart1"/>
    <dgm:cxn modelId="{1DBC4C37-F067-484F-BBD7-C24B962DC46F}" type="presParOf" srcId="{5E145F5E-6936-4305-88F1-A37E8696E425}" destId="{5AFC6473-63B6-408D-A6C0-5C0F6CE0402B}" srcOrd="1" destOrd="0" presId="urn:microsoft.com/office/officeart/2005/8/layout/orgChart1"/>
    <dgm:cxn modelId="{B6E00267-C393-4A8D-A2BD-644787812EFD}" type="presParOf" srcId="{618D383E-29CF-4BFA-8824-C88E149710D2}" destId="{12E2BB5C-6DCD-41EC-8497-2ECDB80B4940}" srcOrd="1" destOrd="0" presId="urn:microsoft.com/office/officeart/2005/8/layout/orgChart1"/>
    <dgm:cxn modelId="{BA6CE4CC-EC99-4BF5-93EA-C90C94718CB1}" type="presParOf" srcId="{12E2BB5C-6DCD-41EC-8497-2ECDB80B4940}" destId="{C612D286-BEEB-4FA5-89B0-25235854803B}" srcOrd="0" destOrd="0" presId="urn:microsoft.com/office/officeart/2005/8/layout/orgChart1"/>
    <dgm:cxn modelId="{834F63F3-D724-4AA1-889A-50C98433F65D}" type="presParOf" srcId="{12E2BB5C-6DCD-41EC-8497-2ECDB80B4940}" destId="{142E5C61-F827-4A17-B0BB-0865D8DA1299}" srcOrd="1" destOrd="0" presId="urn:microsoft.com/office/officeart/2005/8/layout/orgChart1"/>
    <dgm:cxn modelId="{56F8F429-F984-447C-8943-F4CDE235F688}" type="presParOf" srcId="{142E5C61-F827-4A17-B0BB-0865D8DA1299}" destId="{91AD09FD-9229-42F8-AB9A-C9872B4827C7}" srcOrd="0" destOrd="0" presId="urn:microsoft.com/office/officeart/2005/8/layout/orgChart1"/>
    <dgm:cxn modelId="{470EA240-CAB6-4C78-BEE1-14872D030DCD}" type="presParOf" srcId="{91AD09FD-9229-42F8-AB9A-C9872B4827C7}" destId="{020C5472-736F-43CD-AB24-94F54104C78E}" srcOrd="0" destOrd="0" presId="urn:microsoft.com/office/officeart/2005/8/layout/orgChart1"/>
    <dgm:cxn modelId="{2B93564B-0DA1-4A84-8385-1A6E1E337C7C}" type="presParOf" srcId="{91AD09FD-9229-42F8-AB9A-C9872B4827C7}" destId="{DCC7269F-70A2-4EBF-9130-3FCC298F4399}" srcOrd="1" destOrd="0" presId="urn:microsoft.com/office/officeart/2005/8/layout/orgChart1"/>
    <dgm:cxn modelId="{9DD97897-F96F-4BF3-B7B6-E6D94D6E36DA}" type="presParOf" srcId="{142E5C61-F827-4A17-B0BB-0865D8DA1299}" destId="{5B3B7DEE-2BC8-4813-A694-8A5ACABAF923}" srcOrd="1" destOrd="0" presId="urn:microsoft.com/office/officeart/2005/8/layout/orgChart1"/>
    <dgm:cxn modelId="{240E4541-20C6-4887-B974-2EF2265C8119}" type="presParOf" srcId="{142E5C61-F827-4A17-B0BB-0865D8DA1299}" destId="{5D5ACECC-981A-474E-A238-CC6ACAA17D37}" srcOrd="2" destOrd="0" presId="urn:microsoft.com/office/officeart/2005/8/layout/orgChart1"/>
    <dgm:cxn modelId="{2C8B1FAA-A1A5-4FD6-A323-3AE44ED7088E}" type="presParOf" srcId="{618D383E-29CF-4BFA-8824-C88E149710D2}" destId="{81248B00-9846-4288-B7AE-B5E42F78008F}" srcOrd="2" destOrd="0" presId="urn:microsoft.com/office/officeart/2005/8/layout/orgChart1"/>
    <dgm:cxn modelId="{A0C5F203-70D5-4ED7-BB32-5CD40020BEB1}" type="presParOf" srcId="{2B76F96B-A3BA-4CF7-840C-EA030284949F}" destId="{B7C5A3D4-7CE0-430E-B377-A0A7EF44A27B}" srcOrd="4" destOrd="0" presId="urn:microsoft.com/office/officeart/2005/8/layout/orgChart1"/>
    <dgm:cxn modelId="{84B7BD14-BF0B-4BBB-8E1F-F069A745F70E}" type="presParOf" srcId="{2B76F96B-A3BA-4CF7-840C-EA030284949F}" destId="{C6F9C895-9B2D-46B1-8DC9-1CF37E6D0209}" srcOrd="5" destOrd="0" presId="urn:microsoft.com/office/officeart/2005/8/layout/orgChart1"/>
    <dgm:cxn modelId="{B2833469-9F79-4DF1-8634-5B1052C2E3C7}" type="presParOf" srcId="{C6F9C895-9B2D-46B1-8DC9-1CF37E6D0209}" destId="{254CC587-434C-4C5C-8749-CAA414343EC6}" srcOrd="0" destOrd="0" presId="urn:microsoft.com/office/officeart/2005/8/layout/orgChart1"/>
    <dgm:cxn modelId="{EDF9D67D-6552-4023-B910-CA74CB641C58}" type="presParOf" srcId="{254CC587-434C-4C5C-8749-CAA414343EC6}" destId="{074B1346-70F3-4619-A3DB-BA065CBAD6E6}" srcOrd="0" destOrd="0" presId="urn:microsoft.com/office/officeart/2005/8/layout/orgChart1"/>
    <dgm:cxn modelId="{6A39A2D9-DB51-47AA-AA1D-16B2EF20F108}" type="presParOf" srcId="{254CC587-434C-4C5C-8749-CAA414343EC6}" destId="{240779E4-7517-4D55-8B32-B7619D424794}" srcOrd="1" destOrd="0" presId="urn:microsoft.com/office/officeart/2005/8/layout/orgChart1"/>
    <dgm:cxn modelId="{57F5EC78-50CD-4C0B-99A5-AFF973F2E5F4}" type="presParOf" srcId="{C6F9C895-9B2D-46B1-8DC9-1CF37E6D0209}" destId="{26395C84-22F0-4649-B0DD-33480FC360A9}" srcOrd="1" destOrd="0" presId="urn:microsoft.com/office/officeart/2005/8/layout/orgChart1"/>
    <dgm:cxn modelId="{37C7A523-29B0-41B6-8D4E-8476A335A927}" type="presParOf" srcId="{26395C84-22F0-4649-B0DD-33480FC360A9}" destId="{F0D1A734-689B-42D8-ADBB-2EEEC9D1105D}" srcOrd="0" destOrd="0" presId="urn:microsoft.com/office/officeart/2005/8/layout/orgChart1"/>
    <dgm:cxn modelId="{4AEB12FE-9232-4F4C-B4BA-76F12BD1FA61}" type="presParOf" srcId="{26395C84-22F0-4649-B0DD-33480FC360A9}" destId="{F69477DA-DA4B-4941-8238-6377ACDCBFC6}" srcOrd="1" destOrd="0" presId="urn:microsoft.com/office/officeart/2005/8/layout/orgChart1"/>
    <dgm:cxn modelId="{E11991FC-C13A-4F61-AEA7-A8AA831C1745}" type="presParOf" srcId="{F69477DA-DA4B-4941-8238-6377ACDCBFC6}" destId="{990B674C-ABC1-4C59-81A3-814A312DB6F2}" srcOrd="0" destOrd="0" presId="urn:microsoft.com/office/officeart/2005/8/layout/orgChart1"/>
    <dgm:cxn modelId="{329095C2-12F0-489B-91DB-BA012000F782}" type="presParOf" srcId="{990B674C-ABC1-4C59-81A3-814A312DB6F2}" destId="{3CC9A03D-508B-45DC-8B2E-97F3AC34ECA3}" srcOrd="0" destOrd="0" presId="urn:microsoft.com/office/officeart/2005/8/layout/orgChart1"/>
    <dgm:cxn modelId="{68A54C5D-6272-4EEC-B6DA-4342398C9A9E}" type="presParOf" srcId="{990B674C-ABC1-4C59-81A3-814A312DB6F2}" destId="{E88C37C8-EC39-470F-8162-6D075A68E547}" srcOrd="1" destOrd="0" presId="urn:microsoft.com/office/officeart/2005/8/layout/orgChart1"/>
    <dgm:cxn modelId="{2E5A46DD-457C-4456-A7B2-3BF4EA1CA3E9}" type="presParOf" srcId="{F69477DA-DA4B-4941-8238-6377ACDCBFC6}" destId="{3F71A2A4-8859-4BBA-830C-29D8E7C98B00}" srcOrd="1" destOrd="0" presId="urn:microsoft.com/office/officeart/2005/8/layout/orgChart1"/>
    <dgm:cxn modelId="{939F5283-DA86-49A5-95A8-B36FD8193DDA}" type="presParOf" srcId="{F69477DA-DA4B-4941-8238-6377ACDCBFC6}" destId="{EAB6141D-B7DF-4B14-9B8C-BEDD9876A337}" srcOrd="2" destOrd="0" presId="urn:microsoft.com/office/officeart/2005/8/layout/orgChart1"/>
    <dgm:cxn modelId="{0049981F-FAC5-469E-A61A-4D37AA2953AB}" type="presParOf" srcId="{C6F9C895-9B2D-46B1-8DC9-1CF37E6D0209}" destId="{DB645965-CAEA-4BE8-BE6A-BA570E6D2164}" srcOrd="2" destOrd="0" presId="urn:microsoft.com/office/officeart/2005/8/layout/orgChart1"/>
    <dgm:cxn modelId="{16F3BC58-5678-4F3B-859D-3D025A28CF9C}" type="presParOf" srcId="{D6DD6974-E4E2-4483-87AD-E55B0B1C06C4}" destId="{4D46F2E4-31C5-453E-899F-3C6EE8E713E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AE7623D-C5FE-4FCC-802E-47E2B13A23C2}" type="doc">
      <dgm:prSet loTypeId="urn:microsoft.com/office/officeart/2005/8/layout/process3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E22B1F-9139-426D-A770-8F1BD52F31F5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شركا، مشتريان، تأمين‌كنندگان مواد، رقبا، ارائه‌كنندگان خدمات و رسانه‌ها توسط حزب و بوروكراسي دولتي موازي اداره مي‌شوند</a:t>
          </a:r>
          <a:endParaRPr lang="fa-IR" dirty="0">
            <a:cs typeface="B Zar" pitchFamily="2" charset="-78"/>
          </a:endParaRPr>
        </a:p>
      </dgm:t>
    </dgm:pt>
    <dgm:pt modelId="{99E647EF-880E-4820-BD1A-832BBBFA7753}" type="parTrans" cxnId="{B5304A2F-6195-4981-B1CE-D0D8B9D90BA1}">
      <dgm:prSet/>
      <dgm:spPr/>
      <dgm:t>
        <a:bodyPr/>
        <a:lstStyle/>
        <a:p>
          <a:endParaRPr lang="en-US"/>
        </a:p>
      </dgm:t>
    </dgm:pt>
    <dgm:pt modelId="{5C59B6B5-27F3-4DD2-B7DB-D477A1F9B25A}" type="sibTrans" cxnId="{B5304A2F-6195-4981-B1CE-D0D8B9D90BA1}">
      <dgm:prSet/>
      <dgm:spPr/>
      <dgm:t>
        <a:bodyPr/>
        <a:lstStyle/>
        <a:p>
          <a:endParaRPr lang="en-US"/>
        </a:p>
      </dgm:t>
    </dgm:pt>
    <dgm:pt modelId="{DAD1F5A8-3159-4697-8049-32A134C2D4B0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گسترش اعتبار و شهرت</a:t>
          </a:r>
          <a:endParaRPr lang="en-US" dirty="0">
            <a:cs typeface="B Zar" pitchFamily="2" charset="-78"/>
          </a:endParaRPr>
        </a:p>
      </dgm:t>
    </dgm:pt>
    <dgm:pt modelId="{B0029A43-7671-40FA-B909-2F0D7961AD93}" type="parTrans" cxnId="{774C3D3D-2CEE-4437-9862-EDBD69EBB184}">
      <dgm:prSet/>
      <dgm:spPr/>
      <dgm:t>
        <a:bodyPr/>
        <a:lstStyle/>
        <a:p>
          <a:endParaRPr lang="en-US"/>
        </a:p>
      </dgm:t>
    </dgm:pt>
    <dgm:pt modelId="{6EE10B27-E0BE-4A75-8656-C088066BCCFC}" type="sibTrans" cxnId="{774C3D3D-2CEE-4437-9862-EDBD69EBB184}">
      <dgm:prSet/>
      <dgm:spPr/>
      <dgm:t>
        <a:bodyPr/>
        <a:lstStyle/>
        <a:p>
          <a:endParaRPr lang="en-US"/>
        </a:p>
      </dgm:t>
    </dgm:pt>
    <dgm:pt modelId="{66453FB5-2A66-4182-BAFC-CFAA897168A8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حل مشكل و مسأله</a:t>
          </a:r>
          <a:endParaRPr lang="en-US" dirty="0">
            <a:cs typeface="B Zar" pitchFamily="2" charset="-78"/>
          </a:endParaRPr>
        </a:p>
      </dgm:t>
    </dgm:pt>
    <dgm:pt modelId="{AC8B964E-5582-4F53-8ACD-004FD9FBF816}" type="parTrans" cxnId="{174B8EBF-806D-4339-9645-06625790B595}">
      <dgm:prSet/>
      <dgm:spPr/>
    </dgm:pt>
    <dgm:pt modelId="{C43830FA-1C8C-4081-A486-DBC8F8FE1CD5}" type="sibTrans" cxnId="{174B8EBF-806D-4339-9645-06625790B595}">
      <dgm:prSet/>
      <dgm:spPr/>
    </dgm:pt>
    <dgm:pt modelId="{E9CFC6BC-984D-4A69-B7CF-102EB7FE4ACC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پايش سياست‌ها و شكل‌دادن به مقررات</a:t>
          </a:r>
          <a:endParaRPr lang="en-US" dirty="0">
            <a:cs typeface="B Zar" pitchFamily="2" charset="-78"/>
          </a:endParaRPr>
        </a:p>
      </dgm:t>
    </dgm:pt>
    <dgm:pt modelId="{2E52A8FF-1748-4DF6-8B17-BC1866F0E881}" type="parTrans" cxnId="{D6E1CC32-D631-44FA-8BD8-E467B357DB7C}">
      <dgm:prSet/>
      <dgm:spPr/>
    </dgm:pt>
    <dgm:pt modelId="{28BE2351-A0EE-41A9-B061-2215336DCE39}" type="sibTrans" cxnId="{D6E1CC32-D631-44FA-8BD8-E467B357DB7C}">
      <dgm:prSet/>
      <dgm:spPr/>
    </dgm:pt>
    <dgm:pt modelId="{D02EBBE9-B716-4882-8A9C-9482859A3ABE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حمايت مستقيم تجاري</a:t>
          </a:r>
          <a:endParaRPr lang="en-US" dirty="0">
            <a:cs typeface="B Zar" pitchFamily="2" charset="-78"/>
          </a:endParaRPr>
        </a:p>
      </dgm:t>
    </dgm:pt>
    <dgm:pt modelId="{0BCC1B04-4FA6-4495-BF23-C802212245B2}" type="parTrans" cxnId="{D2D3D568-A7DB-41F9-B0E0-BBC1EEE5DC52}">
      <dgm:prSet/>
      <dgm:spPr/>
    </dgm:pt>
    <dgm:pt modelId="{A3117ECD-F3D8-47BE-B471-775255755CBD}" type="sibTrans" cxnId="{D2D3D568-A7DB-41F9-B0E0-BBC1EEE5DC52}">
      <dgm:prSet/>
      <dgm:spPr/>
    </dgm:pt>
    <dgm:pt modelId="{44B35813-6A1E-4C38-8A4D-C2850ADFBA81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هرجا ممكن باشد پيوند اهداف با خواست‌هاي دولتي</a:t>
          </a:r>
          <a:endParaRPr lang="en-US" dirty="0">
            <a:cs typeface="B Zar" pitchFamily="2" charset="-78"/>
          </a:endParaRPr>
        </a:p>
      </dgm:t>
    </dgm:pt>
    <dgm:pt modelId="{3296E191-8E33-414C-95B1-910CC01E3DE9}" type="parTrans" cxnId="{CC49139E-48E5-4EA2-8C2C-84667924677F}">
      <dgm:prSet/>
      <dgm:spPr/>
    </dgm:pt>
    <dgm:pt modelId="{54146B46-9EF1-4A35-A458-49AE611E38B5}" type="sibTrans" cxnId="{CC49139E-48E5-4EA2-8C2C-84667924677F}">
      <dgm:prSet/>
      <dgm:spPr/>
    </dgm:pt>
    <dgm:pt modelId="{EF731071-2D6E-4211-A085-E0B29EDB66D7}" type="pres">
      <dgm:prSet presAssocID="{AAE7623D-C5FE-4FCC-802E-47E2B13A23C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DF7A67-F314-4BB6-AE91-E0A751DB245D}" type="pres">
      <dgm:prSet presAssocID="{B8E22B1F-9139-426D-A770-8F1BD52F31F5}" presName="composite" presStyleCnt="0"/>
      <dgm:spPr/>
      <dgm:t>
        <a:bodyPr/>
        <a:lstStyle/>
        <a:p>
          <a:endParaRPr lang="en-US"/>
        </a:p>
      </dgm:t>
    </dgm:pt>
    <dgm:pt modelId="{B509BD69-5280-4A11-A5A1-37B289D73F6C}" type="pres">
      <dgm:prSet presAssocID="{B8E22B1F-9139-426D-A770-8F1BD52F31F5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FF909B-F976-4E93-8162-6CB33ECCD854}" type="pres">
      <dgm:prSet presAssocID="{B8E22B1F-9139-426D-A770-8F1BD52F31F5}" presName="parSh" presStyleLbl="node1" presStyleIdx="0" presStyleCnt="1"/>
      <dgm:spPr/>
      <dgm:t>
        <a:bodyPr/>
        <a:lstStyle/>
        <a:p>
          <a:endParaRPr lang="en-US"/>
        </a:p>
      </dgm:t>
    </dgm:pt>
    <dgm:pt modelId="{97A66652-F248-4529-8AAD-2DED630E10D6}" type="pres">
      <dgm:prSet presAssocID="{B8E22B1F-9139-426D-A770-8F1BD52F31F5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7FBB7C-E18C-4D0F-B870-95ADED85E00D}" type="presOf" srcId="{AAE7623D-C5FE-4FCC-802E-47E2B13A23C2}" destId="{EF731071-2D6E-4211-A085-E0B29EDB66D7}" srcOrd="0" destOrd="0" presId="urn:microsoft.com/office/officeart/2005/8/layout/process3"/>
    <dgm:cxn modelId="{774C3D3D-2CEE-4437-9862-EDBD69EBB184}" srcId="{B8E22B1F-9139-426D-A770-8F1BD52F31F5}" destId="{DAD1F5A8-3159-4697-8049-32A134C2D4B0}" srcOrd="0" destOrd="0" parTransId="{B0029A43-7671-40FA-B909-2F0D7961AD93}" sibTransId="{6EE10B27-E0BE-4A75-8656-C088066BCCFC}"/>
    <dgm:cxn modelId="{D6E1CC32-D631-44FA-8BD8-E467B357DB7C}" srcId="{B8E22B1F-9139-426D-A770-8F1BD52F31F5}" destId="{E9CFC6BC-984D-4A69-B7CF-102EB7FE4ACC}" srcOrd="2" destOrd="0" parTransId="{2E52A8FF-1748-4DF6-8B17-BC1866F0E881}" sibTransId="{28BE2351-A0EE-41A9-B061-2215336DCE39}"/>
    <dgm:cxn modelId="{9F9B43B9-2C46-4F12-8F9C-91ACDA3E48F5}" type="presOf" srcId="{E9CFC6BC-984D-4A69-B7CF-102EB7FE4ACC}" destId="{97A66652-F248-4529-8AAD-2DED630E10D6}" srcOrd="0" destOrd="2" presId="urn:microsoft.com/office/officeart/2005/8/layout/process3"/>
    <dgm:cxn modelId="{174B8EBF-806D-4339-9645-06625790B595}" srcId="{B8E22B1F-9139-426D-A770-8F1BD52F31F5}" destId="{66453FB5-2A66-4182-BAFC-CFAA897168A8}" srcOrd="1" destOrd="0" parTransId="{AC8B964E-5582-4F53-8ACD-004FD9FBF816}" sibTransId="{C43830FA-1C8C-4081-A486-DBC8F8FE1CD5}"/>
    <dgm:cxn modelId="{96AB938C-6E1B-44B1-9BEE-A07514A87C78}" type="presOf" srcId="{44B35813-6A1E-4C38-8A4D-C2850ADFBA81}" destId="{97A66652-F248-4529-8AAD-2DED630E10D6}" srcOrd="0" destOrd="4" presId="urn:microsoft.com/office/officeart/2005/8/layout/process3"/>
    <dgm:cxn modelId="{1B0352B2-BBDA-4475-93BA-88C0B400FF8A}" type="presOf" srcId="{B8E22B1F-9139-426D-A770-8F1BD52F31F5}" destId="{B509BD69-5280-4A11-A5A1-37B289D73F6C}" srcOrd="0" destOrd="0" presId="urn:microsoft.com/office/officeart/2005/8/layout/process3"/>
    <dgm:cxn modelId="{7E4C98E4-B579-46AB-A7B7-63D7D47AA74A}" type="presOf" srcId="{DAD1F5A8-3159-4697-8049-32A134C2D4B0}" destId="{97A66652-F248-4529-8AAD-2DED630E10D6}" srcOrd="0" destOrd="0" presId="urn:microsoft.com/office/officeart/2005/8/layout/process3"/>
    <dgm:cxn modelId="{CC49139E-48E5-4EA2-8C2C-84667924677F}" srcId="{B8E22B1F-9139-426D-A770-8F1BD52F31F5}" destId="{44B35813-6A1E-4C38-8A4D-C2850ADFBA81}" srcOrd="4" destOrd="0" parTransId="{3296E191-8E33-414C-95B1-910CC01E3DE9}" sibTransId="{54146B46-9EF1-4A35-A458-49AE611E38B5}"/>
    <dgm:cxn modelId="{D2D3D568-A7DB-41F9-B0E0-BBC1EEE5DC52}" srcId="{B8E22B1F-9139-426D-A770-8F1BD52F31F5}" destId="{D02EBBE9-B716-4882-8A9C-9482859A3ABE}" srcOrd="3" destOrd="0" parTransId="{0BCC1B04-4FA6-4495-BF23-C802212245B2}" sibTransId="{A3117ECD-F3D8-47BE-B471-775255755CBD}"/>
    <dgm:cxn modelId="{B4EAA335-02B8-4F64-9080-0D90BADECF6B}" type="presOf" srcId="{66453FB5-2A66-4182-BAFC-CFAA897168A8}" destId="{97A66652-F248-4529-8AAD-2DED630E10D6}" srcOrd="0" destOrd="1" presId="urn:microsoft.com/office/officeart/2005/8/layout/process3"/>
    <dgm:cxn modelId="{F12709EC-88AA-4989-B920-C337185A4D3E}" type="presOf" srcId="{D02EBBE9-B716-4882-8A9C-9482859A3ABE}" destId="{97A66652-F248-4529-8AAD-2DED630E10D6}" srcOrd="0" destOrd="3" presId="urn:microsoft.com/office/officeart/2005/8/layout/process3"/>
    <dgm:cxn modelId="{3A9E1FC8-8702-4D48-BA68-F61261514907}" type="presOf" srcId="{B8E22B1F-9139-426D-A770-8F1BD52F31F5}" destId="{60FF909B-F976-4E93-8162-6CB33ECCD854}" srcOrd="1" destOrd="0" presId="urn:microsoft.com/office/officeart/2005/8/layout/process3"/>
    <dgm:cxn modelId="{B5304A2F-6195-4981-B1CE-D0D8B9D90BA1}" srcId="{AAE7623D-C5FE-4FCC-802E-47E2B13A23C2}" destId="{B8E22B1F-9139-426D-A770-8F1BD52F31F5}" srcOrd="0" destOrd="0" parTransId="{99E647EF-880E-4820-BD1A-832BBBFA7753}" sibTransId="{5C59B6B5-27F3-4DD2-B7DB-D477A1F9B25A}"/>
    <dgm:cxn modelId="{B3A2C5F3-AC90-4B74-BEAC-E0A454D95ADD}" type="presParOf" srcId="{EF731071-2D6E-4211-A085-E0B29EDB66D7}" destId="{F0DF7A67-F314-4BB6-AE91-E0A751DB245D}" srcOrd="0" destOrd="0" presId="urn:microsoft.com/office/officeart/2005/8/layout/process3"/>
    <dgm:cxn modelId="{BCC19EFB-D9F3-4A7B-BF1E-8E92852B8ED8}" type="presParOf" srcId="{F0DF7A67-F314-4BB6-AE91-E0A751DB245D}" destId="{B509BD69-5280-4A11-A5A1-37B289D73F6C}" srcOrd="0" destOrd="0" presId="urn:microsoft.com/office/officeart/2005/8/layout/process3"/>
    <dgm:cxn modelId="{0759B2A7-2475-4963-B65C-F1E38C414A35}" type="presParOf" srcId="{F0DF7A67-F314-4BB6-AE91-E0A751DB245D}" destId="{60FF909B-F976-4E93-8162-6CB33ECCD854}" srcOrd="1" destOrd="0" presId="urn:microsoft.com/office/officeart/2005/8/layout/process3"/>
    <dgm:cxn modelId="{237A96CC-AA04-4CE6-8156-29B27576F909}" type="presParOf" srcId="{F0DF7A67-F314-4BB6-AE91-E0A751DB245D}" destId="{97A66652-F248-4529-8AAD-2DED630E10D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E7623D-C5FE-4FCC-802E-47E2B13A23C2}" type="doc">
      <dgm:prSet loTypeId="urn:microsoft.com/office/officeart/2005/8/layout/process3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E22B1F-9139-426D-A770-8F1BD52F31F5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پیش‌بینی‌های صندوق بین‌المللی پول در سال 2011</a:t>
          </a:r>
          <a:endParaRPr lang="fa-IR" dirty="0">
            <a:cs typeface="B Zar" pitchFamily="2" charset="-78"/>
          </a:endParaRPr>
        </a:p>
      </dgm:t>
    </dgm:pt>
    <dgm:pt modelId="{99E647EF-880E-4820-BD1A-832BBBFA7753}" type="parTrans" cxnId="{B5304A2F-6195-4981-B1CE-D0D8B9D90BA1}">
      <dgm:prSet/>
      <dgm:spPr/>
      <dgm:t>
        <a:bodyPr/>
        <a:lstStyle/>
        <a:p>
          <a:endParaRPr lang="en-US"/>
        </a:p>
      </dgm:t>
    </dgm:pt>
    <dgm:pt modelId="{5C59B6B5-27F3-4DD2-B7DB-D477A1F9B25A}" type="sibTrans" cxnId="{B5304A2F-6195-4981-B1CE-D0D8B9D90BA1}">
      <dgm:prSet/>
      <dgm:spPr/>
      <dgm:t>
        <a:bodyPr/>
        <a:lstStyle/>
        <a:p>
          <a:endParaRPr lang="en-US"/>
        </a:p>
      </dgm:t>
    </dgm:pt>
    <dgm:pt modelId="{C5096C38-0825-4865-A81D-31556D7D91D5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تولید ناخالص داخلی چین در سال 2016 به 19 هزار میلیارد دلار خواهد رسید. </a:t>
          </a:r>
          <a:endParaRPr lang="en-US" dirty="0">
            <a:cs typeface="B Zar" pitchFamily="2" charset="-78"/>
          </a:endParaRPr>
        </a:p>
      </dgm:t>
    </dgm:pt>
    <dgm:pt modelId="{1CE88F0B-03CC-4DBF-8210-5C62AA461A8E}" type="parTrans" cxnId="{D04E7A12-C71C-4909-A816-3CF932719FD7}">
      <dgm:prSet/>
      <dgm:spPr/>
      <dgm:t>
        <a:bodyPr/>
        <a:lstStyle/>
        <a:p>
          <a:endParaRPr lang="en-US"/>
        </a:p>
      </dgm:t>
    </dgm:pt>
    <dgm:pt modelId="{FF81816C-8501-4A44-8003-4866D1A14E48}" type="sibTrans" cxnId="{D04E7A12-C71C-4909-A816-3CF932719FD7}">
      <dgm:prSet/>
      <dgm:spPr/>
      <dgm:t>
        <a:bodyPr/>
        <a:lstStyle/>
        <a:p>
          <a:endParaRPr lang="en-US"/>
        </a:p>
      </dgm:t>
    </dgm:pt>
    <dgm:pt modelId="{99299E1D-E8A2-4D62-91AA-04D23FE51944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چین در پنج سال آینده به نخستین اقتصاد جهان تبدیل می‌شود.</a:t>
          </a:r>
          <a:endParaRPr lang="en-US" dirty="0">
            <a:cs typeface="B Zar" pitchFamily="2" charset="-78"/>
          </a:endParaRPr>
        </a:p>
      </dgm:t>
    </dgm:pt>
    <dgm:pt modelId="{B267391D-9D90-4D32-A880-4E492310B21C}" type="parTrans" cxnId="{352561C3-C483-4D2F-9615-2CB5CDF5584F}">
      <dgm:prSet/>
      <dgm:spPr/>
      <dgm:t>
        <a:bodyPr/>
        <a:lstStyle/>
        <a:p>
          <a:endParaRPr lang="en-US"/>
        </a:p>
      </dgm:t>
    </dgm:pt>
    <dgm:pt modelId="{02DA931C-B0A7-4EBB-9B45-D492680E9532}" type="sibTrans" cxnId="{352561C3-C483-4D2F-9615-2CB5CDF5584F}">
      <dgm:prSet/>
      <dgm:spPr/>
      <dgm:t>
        <a:bodyPr/>
        <a:lstStyle/>
        <a:p>
          <a:endParaRPr lang="en-US"/>
        </a:p>
      </dgm:t>
    </dgm:pt>
    <dgm:pt modelId="{DAD1F5A8-3159-4697-8049-32A134C2D4B0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تا ۵ سال آینده سهم چین در اقتصاد جهانی از ۱۴ درصد در حال حاضر به ۱٨ درصد خواهد رسید</a:t>
          </a:r>
          <a:endParaRPr lang="en-US" dirty="0">
            <a:cs typeface="B Zar" pitchFamily="2" charset="-78"/>
          </a:endParaRPr>
        </a:p>
      </dgm:t>
    </dgm:pt>
    <dgm:pt modelId="{B0029A43-7671-40FA-B909-2F0D7961AD93}" type="parTrans" cxnId="{774C3D3D-2CEE-4437-9862-EDBD69EBB184}">
      <dgm:prSet/>
      <dgm:spPr/>
      <dgm:t>
        <a:bodyPr/>
        <a:lstStyle/>
        <a:p>
          <a:endParaRPr lang="en-US"/>
        </a:p>
      </dgm:t>
    </dgm:pt>
    <dgm:pt modelId="{6EE10B27-E0BE-4A75-8656-C088066BCCFC}" type="sibTrans" cxnId="{774C3D3D-2CEE-4437-9862-EDBD69EBB184}">
      <dgm:prSet/>
      <dgm:spPr/>
      <dgm:t>
        <a:bodyPr/>
        <a:lstStyle/>
        <a:p>
          <a:endParaRPr lang="en-US"/>
        </a:p>
      </dgm:t>
    </dgm:pt>
    <dgm:pt modelId="{EF731071-2D6E-4211-A085-E0B29EDB66D7}" type="pres">
      <dgm:prSet presAssocID="{AAE7623D-C5FE-4FCC-802E-47E2B13A23C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DF7A67-F314-4BB6-AE91-E0A751DB245D}" type="pres">
      <dgm:prSet presAssocID="{B8E22B1F-9139-426D-A770-8F1BD52F31F5}" presName="composite" presStyleCnt="0"/>
      <dgm:spPr/>
      <dgm:t>
        <a:bodyPr/>
        <a:lstStyle/>
        <a:p>
          <a:endParaRPr lang="en-US"/>
        </a:p>
      </dgm:t>
    </dgm:pt>
    <dgm:pt modelId="{B509BD69-5280-4A11-A5A1-37B289D73F6C}" type="pres">
      <dgm:prSet presAssocID="{B8E22B1F-9139-426D-A770-8F1BD52F31F5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FF909B-F976-4E93-8162-6CB33ECCD854}" type="pres">
      <dgm:prSet presAssocID="{B8E22B1F-9139-426D-A770-8F1BD52F31F5}" presName="parSh" presStyleLbl="node1" presStyleIdx="0" presStyleCnt="1"/>
      <dgm:spPr/>
      <dgm:t>
        <a:bodyPr/>
        <a:lstStyle/>
        <a:p>
          <a:endParaRPr lang="en-US"/>
        </a:p>
      </dgm:t>
    </dgm:pt>
    <dgm:pt modelId="{97A66652-F248-4529-8AAD-2DED630E10D6}" type="pres">
      <dgm:prSet presAssocID="{B8E22B1F-9139-426D-A770-8F1BD52F31F5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AA26D6-EAE2-4E09-96D0-A2C5A725912C}" type="presOf" srcId="{B8E22B1F-9139-426D-A770-8F1BD52F31F5}" destId="{B509BD69-5280-4A11-A5A1-37B289D73F6C}" srcOrd="0" destOrd="0" presId="urn:microsoft.com/office/officeart/2005/8/layout/process3"/>
    <dgm:cxn modelId="{774C3D3D-2CEE-4437-9862-EDBD69EBB184}" srcId="{B8E22B1F-9139-426D-A770-8F1BD52F31F5}" destId="{DAD1F5A8-3159-4697-8049-32A134C2D4B0}" srcOrd="0" destOrd="0" parTransId="{B0029A43-7671-40FA-B909-2F0D7961AD93}" sibTransId="{6EE10B27-E0BE-4A75-8656-C088066BCCFC}"/>
    <dgm:cxn modelId="{D04E7A12-C71C-4909-A816-3CF932719FD7}" srcId="{B8E22B1F-9139-426D-A770-8F1BD52F31F5}" destId="{C5096C38-0825-4865-A81D-31556D7D91D5}" srcOrd="1" destOrd="0" parTransId="{1CE88F0B-03CC-4DBF-8210-5C62AA461A8E}" sibTransId="{FF81816C-8501-4A44-8003-4866D1A14E48}"/>
    <dgm:cxn modelId="{4739C06F-F1B0-4E33-8980-E3FF544364A3}" type="presOf" srcId="{AAE7623D-C5FE-4FCC-802E-47E2B13A23C2}" destId="{EF731071-2D6E-4211-A085-E0B29EDB66D7}" srcOrd="0" destOrd="0" presId="urn:microsoft.com/office/officeart/2005/8/layout/process3"/>
    <dgm:cxn modelId="{7BD21073-738E-42F9-A747-DC221C4982AE}" type="presOf" srcId="{B8E22B1F-9139-426D-A770-8F1BD52F31F5}" destId="{60FF909B-F976-4E93-8162-6CB33ECCD854}" srcOrd="1" destOrd="0" presId="urn:microsoft.com/office/officeart/2005/8/layout/process3"/>
    <dgm:cxn modelId="{352561C3-C483-4D2F-9615-2CB5CDF5584F}" srcId="{B8E22B1F-9139-426D-A770-8F1BD52F31F5}" destId="{99299E1D-E8A2-4D62-91AA-04D23FE51944}" srcOrd="2" destOrd="0" parTransId="{B267391D-9D90-4D32-A880-4E492310B21C}" sibTransId="{02DA931C-B0A7-4EBB-9B45-D492680E9532}"/>
    <dgm:cxn modelId="{CC5F8D86-0267-4114-835E-8EA751933767}" type="presOf" srcId="{99299E1D-E8A2-4D62-91AA-04D23FE51944}" destId="{97A66652-F248-4529-8AAD-2DED630E10D6}" srcOrd="0" destOrd="2" presId="urn:microsoft.com/office/officeart/2005/8/layout/process3"/>
    <dgm:cxn modelId="{7213D52A-AF41-469A-88F2-F6FC4A6D5A94}" type="presOf" srcId="{DAD1F5A8-3159-4697-8049-32A134C2D4B0}" destId="{97A66652-F248-4529-8AAD-2DED630E10D6}" srcOrd="0" destOrd="0" presId="urn:microsoft.com/office/officeart/2005/8/layout/process3"/>
    <dgm:cxn modelId="{BB7F5764-994D-4D43-9341-4B689F5B8043}" type="presOf" srcId="{C5096C38-0825-4865-A81D-31556D7D91D5}" destId="{97A66652-F248-4529-8AAD-2DED630E10D6}" srcOrd="0" destOrd="1" presId="urn:microsoft.com/office/officeart/2005/8/layout/process3"/>
    <dgm:cxn modelId="{B5304A2F-6195-4981-B1CE-D0D8B9D90BA1}" srcId="{AAE7623D-C5FE-4FCC-802E-47E2B13A23C2}" destId="{B8E22B1F-9139-426D-A770-8F1BD52F31F5}" srcOrd="0" destOrd="0" parTransId="{99E647EF-880E-4820-BD1A-832BBBFA7753}" sibTransId="{5C59B6B5-27F3-4DD2-B7DB-D477A1F9B25A}"/>
    <dgm:cxn modelId="{73888B23-80CD-4FA9-9845-C91D9D16E75C}" type="presParOf" srcId="{EF731071-2D6E-4211-A085-E0B29EDB66D7}" destId="{F0DF7A67-F314-4BB6-AE91-E0A751DB245D}" srcOrd="0" destOrd="0" presId="urn:microsoft.com/office/officeart/2005/8/layout/process3"/>
    <dgm:cxn modelId="{D4654F71-C171-4C47-92B4-796899CCDC87}" type="presParOf" srcId="{F0DF7A67-F314-4BB6-AE91-E0A751DB245D}" destId="{B509BD69-5280-4A11-A5A1-37B289D73F6C}" srcOrd="0" destOrd="0" presId="urn:microsoft.com/office/officeart/2005/8/layout/process3"/>
    <dgm:cxn modelId="{6A0EEE77-06BD-46C8-82B3-9C5FDD2FAAC0}" type="presParOf" srcId="{F0DF7A67-F314-4BB6-AE91-E0A751DB245D}" destId="{60FF909B-F976-4E93-8162-6CB33ECCD854}" srcOrd="1" destOrd="0" presId="urn:microsoft.com/office/officeart/2005/8/layout/process3"/>
    <dgm:cxn modelId="{340953ED-5C68-4F79-AFA0-212FD897262A}" type="presParOf" srcId="{F0DF7A67-F314-4BB6-AE91-E0A751DB245D}" destId="{97A66652-F248-4529-8AAD-2DED630E10D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D9C00D-BDD5-4268-BE08-4A2D66DFA3B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26C4C6-4D5B-4C86-B437-1F7E58A6B81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كمك از انجمن‌هاي صنعتي (برخوردار از پشتيباني دولت چين) </a:t>
          </a:r>
          <a:r>
            <a:rPr lang="en-US" dirty="0" smtClean="0">
              <a:cs typeface="B Zar" pitchFamily="2" charset="-78"/>
              <a:sym typeface="Wingdings" pitchFamily="2" charset="2"/>
            </a:rPr>
            <a:t></a:t>
          </a:r>
          <a:r>
            <a:rPr lang="fa-IR" dirty="0" smtClean="0">
              <a:cs typeface="B Zar" pitchFamily="2" charset="-78"/>
              <a:sym typeface="Wingdings" pitchFamily="2" charset="2"/>
            </a:rPr>
            <a:t> تهية فهرست شركت‌هاي هدف</a:t>
          </a:r>
          <a:endParaRPr lang="en-US" dirty="0">
            <a:cs typeface="B Zar" pitchFamily="2" charset="-78"/>
          </a:endParaRPr>
        </a:p>
      </dgm:t>
    </dgm:pt>
    <dgm:pt modelId="{52BF540B-148A-45A9-BC4C-2C875AC65C3D}" type="parTrans" cxnId="{655D79ED-34AB-4EFD-B6C5-122346FDEEA4}">
      <dgm:prSet/>
      <dgm:spPr/>
      <dgm:t>
        <a:bodyPr/>
        <a:lstStyle/>
        <a:p>
          <a:endParaRPr lang="en-US"/>
        </a:p>
      </dgm:t>
    </dgm:pt>
    <dgm:pt modelId="{8B5C1765-D25F-4286-BF05-BA6CDC16C25C}" type="sibTrans" cxnId="{655D79ED-34AB-4EFD-B6C5-122346FDEEA4}">
      <dgm:prSet/>
      <dgm:spPr/>
      <dgm:t>
        <a:bodyPr/>
        <a:lstStyle/>
        <a:p>
          <a:endParaRPr lang="en-US"/>
        </a:p>
      </dgm:t>
    </dgm:pt>
    <dgm:pt modelId="{E698A5EC-EDD5-4A5C-AC7D-418AF94F2CD3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30 سال فضاي باز نسبت به جهان</a:t>
          </a:r>
          <a:endParaRPr lang="en-US" dirty="0">
            <a:cs typeface="B Zar" pitchFamily="2" charset="-78"/>
          </a:endParaRPr>
        </a:p>
      </dgm:t>
    </dgm:pt>
    <dgm:pt modelId="{93EAEC10-7613-43B1-997E-A13BF430FDEA}" type="parTrans" cxnId="{E058B885-D584-4800-B697-2A9FBE168AB0}">
      <dgm:prSet/>
      <dgm:spPr/>
      <dgm:t>
        <a:bodyPr/>
        <a:lstStyle/>
        <a:p>
          <a:endParaRPr lang="en-US"/>
        </a:p>
      </dgm:t>
    </dgm:pt>
    <dgm:pt modelId="{B4ADDC88-C9C8-4BF1-AE09-9ED32EEB8141}" type="sibTrans" cxnId="{E058B885-D584-4800-B697-2A9FBE168AB0}">
      <dgm:prSet/>
      <dgm:spPr/>
      <dgm:t>
        <a:bodyPr/>
        <a:lstStyle/>
        <a:p>
          <a:endParaRPr lang="en-US"/>
        </a:p>
      </dgm:t>
    </dgm:pt>
    <dgm:pt modelId="{1AFEAE27-BC88-4513-A343-762C50D5912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500 شركت بزرگ دنيا در چين مستقر شده‌اند</a:t>
          </a:r>
          <a:endParaRPr lang="en-US" dirty="0">
            <a:cs typeface="B Zar" pitchFamily="2" charset="-78"/>
          </a:endParaRPr>
        </a:p>
      </dgm:t>
    </dgm:pt>
    <dgm:pt modelId="{305AF3FD-2089-45E0-A554-24D55A11DC43}" type="parTrans" cxnId="{8166B80C-6A58-4B49-A1D6-CAE6320103C2}">
      <dgm:prSet/>
      <dgm:spPr/>
      <dgm:t>
        <a:bodyPr/>
        <a:lstStyle/>
        <a:p>
          <a:endParaRPr lang="en-US"/>
        </a:p>
      </dgm:t>
    </dgm:pt>
    <dgm:pt modelId="{B136D88E-9CA8-45FB-9F10-6CA5EC70D3EE}" type="sibTrans" cxnId="{8166B80C-6A58-4B49-A1D6-CAE6320103C2}">
      <dgm:prSet/>
      <dgm:spPr/>
      <dgm:t>
        <a:bodyPr/>
        <a:lstStyle/>
        <a:p>
          <a:endParaRPr lang="en-US"/>
        </a:p>
      </dgm:t>
    </dgm:pt>
    <dgm:pt modelId="{B33185B5-766D-4763-8CCB-9AE90822CD6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رقابت شديد </a:t>
          </a:r>
          <a:endParaRPr lang="en-US" dirty="0">
            <a:cs typeface="B Zar" pitchFamily="2" charset="-78"/>
          </a:endParaRPr>
        </a:p>
      </dgm:t>
    </dgm:pt>
    <dgm:pt modelId="{032CACA1-811C-443F-B85D-26FFD27D3F69}" type="parTrans" cxnId="{21ED03A3-18D7-4571-A7D1-5DAC9D3F90EB}">
      <dgm:prSet/>
      <dgm:spPr/>
      <dgm:t>
        <a:bodyPr/>
        <a:lstStyle/>
        <a:p>
          <a:endParaRPr lang="en-US"/>
        </a:p>
      </dgm:t>
    </dgm:pt>
    <dgm:pt modelId="{8A4552D3-0F13-403F-A11A-EDBFF55055BD}" type="sibTrans" cxnId="{21ED03A3-18D7-4571-A7D1-5DAC9D3F90EB}">
      <dgm:prSet/>
      <dgm:spPr/>
      <dgm:t>
        <a:bodyPr/>
        <a:lstStyle/>
        <a:p>
          <a:endParaRPr lang="en-US"/>
        </a:p>
      </dgm:t>
    </dgm:pt>
    <dgm:pt modelId="{1731A7F1-8F4C-4AAE-9EEC-5E6BA218603C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تجربه در مشاركت با خارجي‌ها</a:t>
          </a:r>
          <a:endParaRPr lang="en-US" dirty="0">
            <a:cs typeface="B Zar" pitchFamily="2" charset="-78"/>
          </a:endParaRPr>
        </a:p>
      </dgm:t>
    </dgm:pt>
    <dgm:pt modelId="{F00B396F-B55F-4021-A55B-34F5DF40A6D2}" type="parTrans" cxnId="{07932629-D7D8-4633-87FC-E98585FB67CC}">
      <dgm:prSet/>
      <dgm:spPr/>
    </dgm:pt>
    <dgm:pt modelId="{F17DEDA6-7D18-4314-994A-0F1798FE9B92}" type="sibTrans" cxnId="{07932629-D7D8-4633-87FC-E98585FB67CC}">
      <dgm:prSet/>
      <dgm:spPr/>
    </dgm:pt>
    <dgm:pt modelId="{C653C360-E403-4B81-AEF1-C9D4A6ED7575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كمك از شركت‌هاي ايراني خارجي (امريكا، كانادا، ...)</a:t>
          </a:r>
          <a:endParaRPr lang="en-US" dirty="0">
            <a:cs typeface="B Zar" pitchFamily="2" charset="-78"/>
          </a:endParaRPr>
        </a:p>
      </dgm:t>
    </dgm:pt>
    <dgm:pt modelId="{61D005C9-E9AA-4D04-88CE-62EA4E2BFE68}" type="parTrans" cxnId="{391CBC25-607A-49FF-AF13-E8965E5C71B5}">
      <dgm:prSet/>
      <dgm:spPr/>
    </dgm:pt>
    <dgm:pt modelId="{C362ABA0-F9E2-4322-BD09-12BEB06AAAAC}" type="sibTrans" cxnId="{391CBC25-607A-49FF-AF13-E8965E5C71B5}">
      <dgm:prSet/>
      <dgm:spPr/>
    </dgm:pt>
    <dgm:pt modelId="{F50790A6-ED61-42F9-8AC8-DFAEEA953E06}" type="pres">
      <dgm:prSet presAssocID="{1ED9C00D-BDD5-4268-BE08-4A2D66DFA3B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5575AD-05D9-4840-B630-DC7C45CD4F1D}" type="pres">
      <dgm:prSet presAssocID="{D426C4C6-4D5B-4C86-B437-1F7E58A6B815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CC59E4-CDFC-45D0-B198-DBF8519F40D4}" type="pres">
      <dgm:prSet presAssocID="{8B5C1765-D25F-4286-BF05-BA6CDC16C25C}" presName="spacer" presStyleCnt="0"/>
      <dgm:spPr/>
    </dgm:pt>
    <dgm:pt modelId="{F9852A6C-9854-4902-8539-2B7F2558AB73}" type="pres">
      <dgm:prSet presAssocID="{E698A5EC-EDD5-4A5C-AC7D-418AF94F2CD3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E5328B-B5C3-4885-B2B1-8ABCD99D8694}" type="pres">
      <dgm:prSet presAssocID="{B4ADDC88-C9C8-4BF1-AE09-9ED32EEB8141}" presName="spacer" presStyleCnt="0"/>
      <dgm:spPr/>
    </dgm:pt>
    <dgm:pt modelId="{F8313D7E-DFDC-4ED1-8A96-B4329AFD2BE5}" type="pres">
      <dgm:prSet presAssocID="{1AFEAE27-BC88-4513-A343-762C50D5912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F7B771-9F89-4963-8F55-EEF2A84C781D}" type="pres">
      <dgm:prSet presAssocID="{B136D88E-9CA8-45FB-9F10-6CA5EC70D3EE}" presName="spacer" presStyleCnt="0"/>
      <dgm:spPr/>
    </dgm:pt>
    <dgm:pt modelId="{2C04CA8A-8515-4301-8E91-0DCBDC67DEEE}" type="pres">
      <dgm:prSet presAssocID="{B33185B5-766D-4763-8CCB-9AE90822CD61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4B674D-4772-43D4-93C2-558E3ACFEEAB}" type="pres">
      <dgm:prSet presAssocID="{8A4552D3-0F13-403F-A11A-EDBFF55055BD}" presName="spacer" presStyleCnt="0"/>
      <dgm:spPr/>
    </dgm:pt>
    <dgm:pt modelId="{8A92BDA9-359C-4DA4-B683-AEBF6A25BBD1}" type="pres">
      <dgm:prSet presAssocID="{1731A7F1-8F4C-4AAE-9EEC-5E6BA218603C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A49ED-03DE-45FF-969A-3746AF108135}" type="pres">
      <dgm:prSet presAssocID="{F17DEDA6-7D18-4314-994A-0F1798FE9B92}" presName="spacer" presStyleCnt="0"/>
      <dgm:spPr/>
    </dgm:pt>
    <dgm:pt modelId="{BF7477DC-661E-411C-9FDE-5B57E63F13A6}" type="pres">
      <dgm:prSet presAssocID="{C653C360-E403-4B81-AEF1-C9D4A6ED7575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1CBC25-607A-49FF-AF13-E8965E5C71B5}" srcId="{1ED9C00D-BDD5-4268-BE08-4A2D66DFA3BB}" destId="{C653C360-E403-4B81-AEF1-C9D4A6ED7575}" srcOrd="5" destOrd="0" parTransId="{61D005C9-E9AA-4D04-88CE-62EA4E2BFE68}" sibTransId="{C362ABA0-F9E2-4322-BD09-12BEB06AAAAC}"/>
    <dgm:cxn modelId="{655D79ED-34AB-4EFD-B6C5-122346FDEEA4}" srcId="{1ED9C00D-BDD5-4268-BE08-4A2D66DFA3BB}" destId="{D426C4C6-4D5B-4C86-B437-1F7E58A6B815}" srcOrd="0" destOrd="0" parTransId="{52BF540B-148A-45A9-BC4C-2C875AC65C3D}" sibTransId="{8B5C1765-D25F-4286-BF05-BA6CDC16C25C}"/>
    <dgm:cxn modelId="{EF11AFBA-BCDA-4B4C-8BDB-57AA362B9C57}" type="presOf" srcId="{B33185B5-766D-4763-8CCB-9AE90822CD61}" destId="{2C04CA8A-8515-4301-8E91-0DCBDC67DEEE}" srcOrd="0" destOrd="0" presId="urn:microsoft.com/office/officeart/2005/8/layout/vList2"/>
    <dgm:cxn modelId="{E058B885-D584-4800-B697-2A9FBE168AB0}" srcId="{1ED9C00D-BDD5-4268-BE08-4A2D66DFA3BB}" destId="{E698A5EC-EDD5-4A5C-AC7D-418AF94F2CD3}" srcOrd="1" destOrd="0" parTransId="{93EAEC10-7613-43B1-997E-A13BF430FDEA}" sibTransId="{B4ADDC88-C9C8-4BF1-AE09-9ED32EEB8141}"/>
    <dgm:cxn modelId="{5F0B7616-D277-4A77-99BE-89AE87FC8A48}" type="presOf" srcId="{D426C4C6-4D5B-4C86-B437-1F7E58A6B815}" destId="{125575AD-05D9-4840-B630-DC7C45CD4F1D}" srcOrd="0" destOrd="0" presId="urn:microsoft.com/office/officeart/2005/8/layout/vList2"/>
    <dgm:cxn modelId="{5AC18CFD-7508-4881-B8BB-3A78C4859B03}" type="presOf" srcId="{1AFEAE27-BC88-4513-A343-762C50D59121}" destId="{F8313D7E-DFDC-4ED1-8A96-B4329AFD2BE5}" srcOrd="0" destOrd="0" presId="urn:microsoft.com/office/officeart/2005/8/layout/vList2"/>
    <dgm:cxn modelId="{5FB2A625-F648-41CB-9D59-A8144733F77A}" type="presOf" srcId="{E698A5EC-EDD5-4A5C-AC7D-418AF94F2CD3}" destId="{F9852A6C-9854-4902-8539-2B7F2558AB73}" srcOrd="0" destOrd="0" presId="urn:microsoft.com/office/officeart/2005/8/layout/vList2"/>
    <dgm:cxn modelId="{07932629-D7D8-4633-87FC-E98585FB67CC}" srcId="{1ED9C00D-BDD5-4268-BE08-4A2D66DFA3BB}" destId="{1731A7F1-8F4C-4AAE-9EEC-5E6BA218603C}" srcOrd="4" destOrd="0" parTransId="{F00B396F-B55F-4021-A55B-34F5DF40A6D2}" sibTransId="{F17DEDA6-7D18-4314-994A-0F1798FE9B92}"/>
    <dgm:cxn modelId="{4CB048BA-EE9B-420C-93E2-77F22FB6DE27}" type="presOf" srcId="{1ED9C00D-BDD5-4268-BE08-4A2D66DFA3BB}" destId="{F50790A6-ED61-42F9-8AC8-DFAEEA953E06}" srcOrd="0" destOrd="0" presId="urn:microsoft.com/office/officeart/2005/8/layout/vList2"/>
    <dgm:cxn modelId="{84F7D1CE-D1FE-4847-92EB-792A60BE42DB}" type="presOf" srcId="{C653C360-E403-4B81-AEF1-C9D4A6ED7575}" destId="{BF7477DC-661E-411C-9FDE-5B57E63F13A6}" srcOrd="0" destOrd="0" presId="urn:microsoft.com/office/officeart/2005/8/layout/vList2"/>
    <dgm:cxn modelId="{4182504A-4ED6-4C45-927D-ECFDD4D4384B}" type="presOf" srcId="{1731A7F1-8F4C-4AAE-9EEC-5E6BA218603C}" destId="{8A92BDA9-359C-4DA4-B683-AEBF6A25BBD1}" srcOrd="0" destOrd="0" presId="urn:microsoft.com/office/officeart/2005/8/layout/vList2"/>
    <dgm:cxn modelId="{8166B80C-6A58-4B49-A1D6-CAE6320103C2}" srcId="{1ED9C00D-BDD5-4268-BE08-4A2D66DFA3BB}" destId="{1AFEAE27-BC88-4513-A343-762C50D59121}" srcOrd="2" destOrd="0" parTransId="{305AF3FD-2089-45E0-A554-24D55A11DC43}" sibTransId="{B136D88E-9CA8-45FB-9F10-6CA5EC70D3EE}"/>
    <dgm:cxn modelId="{21ED03A3-18D7-4571-A7D1-5DAC9D3F90EB}" srcId="{1ED9C00D-BDD5-4268-BE08-4A2D66DFA3BB}" destId="{B33185B5-766D-4763-8CCB-9AE90822CD61}" srcOrd="3" destOrd="0" parTransId="{032CACA1-811C-443F-B85D-26FFD27D3F69}" sibTransId="{8A4552D3-0F13-403F-A11A-EDBFF55055BD}"/>
    <dgm:cxn modelId="{B0BA2D6B-EE5A-469F-8CD9-6EAB1BB0F6A3}" type="presParOf" srcId="{F50790A6-ED61-42F9-8AC8-DFAEEA953E06}" destId="{125575AD-05D9-4840-B630-DC7C45CD4F1D}" srcOrd="0" destOrd="0" presId="urn:microsoft.com/office/officeart/2005/8/layout/vList2"/>
    <dgm:cxn modelId="{916B9170-4E42-40B0-9FB6-C7993AAA072F}" type="presParOf" srcId="{F50790A6-ED61-42F9-8AC8-DFAEEA953E06}" destId="{A4CC59E4-CDFC-45D0-B198-DBF8519F40D4}" srcOrd="1" destOrd="0" presId="urn:microsoft.com/office/officeart/2005/8/layout/vList2"/>
    <dgm:cxn modelId="{9C5E3FCC-0F9C-40D0-B02D-990ADD016256}" type="presParOf" srcId="{F50790A6-ED61-42F9-8AC8-DFAEEA953E06}" destId="{F9852A6C-9854-4902-8539-2B7F2558AB73}" srcOrd="2" destOrd="0" presId="urn:microsoft.com/office/officeart/2005/8/layout/vList2"/>
    <dgm:cxn modelId="{2CA6A4C0-D3D7-4647-94EC-D9A3A4561724}" type="presParOf" srcId="{F50790A6-ED61-42F9-8AC8-DFAEEA953E06}" destId="{31E5328B-B5C3-4885-B2B1-8ABCD99D8694}" srcOrd="3" destOrd="0" presId="urn:microsoft.com/office/officeart/2005/8/layout/vList2"/>
    <dgm:cxn modelId="{26793A63-A724-4588-BF04-F2057A7D24C7}" type="presParOf" srcId="{F50790A6-ED61-42F9-8AC8-DFAEEA953E06}" destId="{F8313D7E-DFDC-4ED1-8A96-B4329AFD2BE5}" srcOrd="4" destOrd="0" presId="urn:microsoft.com/office/officeart/2005/8/layout/vList2"/>
    <dgm:cxn modelId="{7C80C344-525A-4040-8310-4A7A487B40BE}" type="presParOf" srcId="{F50790A6-ED61-42F9-8AC8-DFAEEA953E06}" destId="{D8F7B771-9F89-4963-8F55-EEF2A84C781D}" srcOrd="5" destOrd="0" presId="urn:microsoft.com/office/officeart/2005/8/layout/vList2"/>
    <dgm:cxn modelId="{7B75398B-1B40-474E-952F-300566E361CB}" type="presParOf" srcId="{F50790A6-ED61-42F9-8AC8-DFAEEA953E06}" destId="{2C04CA8A-8515-4301-8E91-0DCBDC67DEEE}" srcOrd="6" destOrd="0" presId="urn:microsoft.com/office/officeart/2005/8/layout/vList2"/>
    <dgm:cxn modelId="{CDBF4FC8-89D7-445E-A757-FFCC5E80FE82}" type="presParOf" srcId="{F50790A6-ED61-42F9-8AC8-DFAEEA953E06}" destId="{C94B674D-4772-43D4-93C2-558E3ACFEEAB}" srcOrd="7" destOrd="0" presId="urn:microsoft.com/office/officeart/2005/8/layout/vList2"/>
    <dgm:cxn modelId="{81385F02-6FDB-4231-929F-8CE8672F03CA}" type="presParOf" srcId="{F50790A6-ED61-42F9-8AC8-DFAEEA953E06}" destId="{8A92BDA9-359C-4DA4-B683-AEBF6A25BBD1}" srcOrd="8" destOrd="0" presId="urn:microsoft.com/office/officeart/2005/8/layout/vList2"/>
    <dgm:cxn modelId="{3CCD4CAA-165C-40B3-853E-84E409E60514}" type="presParOf" srcId="{F50790A6-ED61-42F9-8AC8-DFAEEA953E06}" destId="{56AA49ED-03DE-45FF-969A-3746AF108135}" srcOrd="9" destOrd="0" presId="urn:microsoft.com/office/officeart/2005/8/layout/vList2"/>
    <dgm:cxn modelId="{C4D46C2B-5232-4A02-93DF-11ABF2A54757}" type="presParOf" srcId="{F50790A6-ED61-42F9-8AC8-DFAEEA953E06}" destId="{BF7477DC-661E-411C-9FDE-5B57E63F13A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5F19DA-ADAB-4398-A76B-336460AFE2A2}" type="doc">
      <dgm:prSet loTypeId="urn:microsoft.com/office/officeart/2005/8/layout/target2" loCatId="relationship" qsTypeId="urn:microsoft.com/office/officeart/2005/8/quickstyle/3d2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D1A36B3E-A0BA-4E01-95D4-B98228084BFF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مجرای تجارت</a:t>
          </a:r>
          <a:endParaRPr lang="en-US" dirty="0">
            <a:cs typeface="B Zar" pitchFamily="2" charset="-78"/>
          </a:endParaRPr>
        </a:p>
      </dgm:t>
    </dgm:pt>
    <dgm:pt modelId="{B8F71884-9B5D-4F2A-ACFB-91996C55960C}" type="parTrans" cxnId="{26C9FD1D-2337-4821-8FE4-48B3BF28BD11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B654F2AD-BC10-4F20-B1C1-B2C2ED9FBD01}" type="sibTrans" cxnId="{26C9FD1D-2337-4821-8FE4-48B3BF28BD11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6D8860A5-6C9D-4B11-BFAB-C366A4674703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مجرای مالی</a:t>
          </a:r>
          <a:endParaRPr lang="en-US" dirty="0">
            <a:cs typeface="B Zar" pitchFamily="2" charset="-78"/>
          </a:endParaRPr>
        </a:p>
      </dgm:t>
    </dgm:pt>
    <dgm:pt modelId="{9FEAD2F1-B400-48AD-8761-5063F37EBD85}" type="parTrans" cxnId="{B33F0A41-D335-424C-9AF7-60D626DBCA04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1D9236F6-B3AA-4298-88C1-362D6549381A}" type="sibTrans" cxnId="{B33F0A41-D335-424C-9AF7-60D626DBCA04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0D37D433-AE41-4153-8C26-573B42A627B1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مجرای قیمت کالاهای اساسی</a:t>
          </a:r>
          <a:endParaRPr lang="en-US" dirty="0">
            <a:cs typeface="B Zar" pitchFamily="2" charset="-78"/>
          </a:endParaRPr>
        </a:p>
      </dgm:t>
    </dgm:pt>
    <dgm:pt modelId="{E279F247-4C8F-4476-8B4F-CAF860B9844F}" type="parTrans" cxnId="{B3C03058-CC5D-4805-9922-4055DAD7BECA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10619BBA-BA71-4968-8168-3EA4E4CD8039}" type="sibTrans" cxnId="{B3C03058-CC5D-4805-9922-4055DAD7BECA}">
      <dgm:prSet/>
      <dgm:spPr/>
      <dgm:t>
        <a:bodyPr/>
        <a:lstStyle/>
        <a:p>
          <a:pPr algn="ctr"/>
          <a:endParaRPr lang="en-US">
            <a:cs typeface="B Zar" pitchFamily="2" charset="-78"/>
          </a:endParaRPr>
        </a:p>
      </dgm:t>
    </dgm:pt>
    <dgm:pt modelId="{9D2A3E5C-3791-49D5-9931-C4F9017014A3}" type="pres">
      <dgm:prSet presAssocID="{755F19DA-ADAB-4398-A76B-336460AFE2A2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4C67620-FBF1-4EE1-AAD8-F2693B6B7996}" type="pres">
      <dgm:prSet presAssocID="{755F19DA-ADAB-4398-A76B-336460AFE2A2}" presName="outerBox" presStyleCnt="0"/>
      <dgm:spPr/>
    </dgm:pt>
    <dgm:pt modelId="{72BC5F04-22AE-4482-A39F-5963CF5616F3}" type="pres">
      <dgm:prSet presAssocID="{755F19DA-ADAB-4398-A76B-336460AFE2A2}" presName="outerBoxParent" presStyleLbl="node1" presStyleIdx="0" presStyleCnt="3"/>
      <dgm:spPr/>
      <dgm:t>
        <a:bodyPr/>
        <a:lstStyle/>
        <a:p>
          <a:endParaRPr lang="en-US"/>
        </a:p>
      </dgm:t>
    </dgm:pt>
    <dgm:pt modelId="{DC72400B-B274-4786-A056-16BB43909645}" type="pres">
      <dgm:prSet presAssocID="{755F19DA-ADAB-4398-A76B-336460AFE2A2}" presName="outerBoxChildren" presStyleCnt="0"/>
      <dgm:spPr/>
    </dgm:pt>
    <dgm:pt modelId="{D306809F-E9F5-4559-B353-E6DCFCA06F4C}" type="pres">
      <dgm:prSet presAssocID="{755F19DA-ADAB-4398-A76B-336460AFE2A2}" presName="middleBox" presStyleCnt="0"/>
      <dgm:spPr/>
    </dgm:pt>
    <dgm:pt modelId="{F0B9EB77-992B-4C2E-994E-B3EDE26593A8}" type="pres">
      <dgm:prSet presAssocID="{755F19DA-ADAB-4398-A76B-336460AFE2A2}" presName="middleBoxParent" presStyleLbl="node1" presStyleIdx="1" presStyleCnt="3"/>
      <dgm:spPr/>
      <dgm:t>
        <a:bodyPr/>
        <a:lstStyle/>
        <a:p>
          <a:endParaRPr lang="en-US"/>
        </a:p>
      </dgm:t>
    </dgm:pt>
    <dgm:pt modelId="{0FDAEB81-910F-46AA-AB91-6FE973B1FB77}" type="pres">
      <dgm:prSet presAssocID="{755F19DA-ADAB-4398-A76B-336460AFE2A2}" presName="middleBoxChildren" presStyleCnt="0"/>
      <dgm:spPr/>
    </dgm:pt>
    <dgm:pt modelId="{866676FE-5921-4B8C-B200-0D48E09A5D7C}" type="pres">
      <dgm:prSet presAssocID="{755F19DA-ADAB-4398-A76B-336460AFE2A2}" presName="centerBox" presStyleCnt="0"/>
      <dgm:spPr/>
    </dgm:pt>
    <dgm:pt modelId="{7CC6FC8A-CBFF-4DD5-B4C0-D37D16ABD05D}" type="pres">
      <dgm:prSet presAssocID="{755F19DA-ADAB-4398-A76B-336460AFE2A2}" presName="centerBoxParent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63BB8030-11BF-48BB-80C7-C967C580877D}" type="presOf" srcId="{0D37D433-AE41-4153-8C26-573B42A627B1}" destId="{7CC6FC8A-CBFF-4DD5-B4C0-D37D16ABD05D}" srcOrd="0" destOrd="0" presId="urn:microsoft.com/office/officeart/2005/8/layout/target2"/>
    <dgm:cxn modelId="{E7463C12-7D0B-45F8-9EC0-D1256539474F}" type="presOf" srcId="{755F19DA-ADAB-4398-A76B-336460AFE2A2}" destId="{9D2A3E5C-3791-49D5-9931-C4F9017014A3}" srcOrd="0" destOrd="0" presId="urn:microsoft.com/office/officeart/2005/8/layout/target2"/>
    <dgm:cxn modelId="{B3C03058-CC5D-4805-9922-4055DAD7BECA}" srcId="{755F19DA-ADAB-4398-A76B-336460AFE2A2}" destId="{0D37D433-AE41-4153-8C26-573B42A627B1}" srcOrd="2" destOrd="0" parTransId="{E279F247-4C8F-4476-8B4F-CAF860B9844F}" sibTransId="{10619BBA-BA71-4968-8168-3EA4E4CD8039}"/>
    <dgm:cxn modelId="{26C9FD1D-2337-4821-8FE4-48B3BF28BD11}" srcId="{755F19DA-ADAB-4398-A76B-336460AFE2A2}" destId="{D1A36B3E-A0BA-4E01-95D4-B98228084BFF}" srcOrd="0" destOrd="0" parTransId="{B8F71884-9B5D-4F2A-ACFB-91996C55960C}" sibTransId="{B654F2AD-BC10-4F20-B1C1-B2C2ED9FBD01}"/>
    <dgm:cxn modelId="{1C6A91F0-B0D1-49A4-B587-71E7769CA4F7}" type="presOf" srcId="{6D8860A5-6C9D-4B11-BFAB-C366A4674703}" destId="{F0B9EB77-992B-4C2E-994E-B3EDE26593A8}" srcOrd="0" destOrd="0" presId="urn:microsoft.com/office/officeart/2005/8/layout/target2"/>
    <dgm:cxn modelId="{F5AFCE9B-A157-46A0-8C91-17824B7E526F}" type="presOf" srcId="{D1A36B3E-A0BA-4E01-95D4-B98228084BFF}" destId="{72BC5F04-22AE-4482-A39F-5963CF5616F3}" srcOrd="0" destOrd="0" presId="urn:microsoft.com/office/officeart/2005/8/layout/target2"/>
    <dgm:cxn modelId="{B33F0A41-D335-424C-9AF7-60D626DBCA04}" srcId="{755F19DA-ADAB-4398-A76B-336460AFE2A2}" destId="{6D8860A5-6C9D-4B11-BFAB-C366A4674703}" srcOrd="1" destOrd="0" parTransId="{9FEAD2F1-B400-48AD-8761-5063F37EBD85}" sibTransId="{1D9236F6-B3AA-4298-88C1-362D6549381A}"/>
    <dgm:cxn modelId="{4B24824A-1B51-445F-9C99-3AE0FC4CFD21}" type="presParOf" srcId="{9D2A3E5C-3791-49D5-9931-C4F9017014A3}" destId="{B4C67620-FBF1-4EE1-AAD8-F2693B6B7996}" srcOrd="0" destOrd="0" presId="urn:microsoft.com/office/officeart/2005/8/layout/target2"/>
    <dgm:cxn modelId="{0FE9904A-B453-469A-8CE2-B4B8979E76CA}" type="presParOf" srcId="{B4C67620-FBF1-4EE1-AAD8-F2693B6B7996}" destId="{72BC5F04-22AE-4482-A39F-5963CF5616F3}" srcOrd="0" destOrd="0" presId="urn:microsoft.com/office/officeart/2005/8/layout/target2"/>
    <dgm:cxn modelId="{07683B66-70F0-481E-B6F4-031BD49E599C}" type="presParOf" srcId="{B4C67620-FBF1-4EE1-AAD8-F2693B6B7996}" destId="{DC72400B-B274-4786-A056-16BB43909645}" srcOrd="1" destOrd="0" presId="urn:microsoft.com/office/officeart/2005/8/layout/target2"/>
    <dgm:cxn modelId="{3723E046-662F-4A90-A9A2-F14DBC276340}" type="presParOf" srcId="{9D2A3E5C-3791-49D5-9931-C4F9017014A3}" destId="{D306809F-E9F5-4559-B353-E6DCFCA06F4C}" srcOrd="1" destOrd="0" presId="urn:microsoft.com/office/officeart/2005/8/layout/target2"/>
    <dgm:cxn modelId="{A9A695CF-6775-4813-B950-18B37139B36A}" type="presParOf" srcId="{D306809F-E9F5-4559-B353-E6DCFCA06F4C}" destId="{F0B9EB77-992B-4C2E-994E-B3EDE26593A8}" srcOrd="0" destOrd="0" presId="urn:microsoft.com/office/officeart/2005/8/layout/target2"/>
    <dgm:cxn modelId="{0F2A1B5E-5BF8-4998-A142-75A13DD2263A}" type="presParOf" srcId="{D306809F-E9F5-4559-B353-E6DCFCA06F4C}" destId="{0FDAEB81-910F-46AA-AB91-6FE973B1FB77}" srcOrd="1" destOrd="0" presId="urn:microsoft.com/office/officeart/2005/8/layout/target2"/>
    <dgm:cxn modelId="{7E89FF65-E9F8-4F39-8E39-8255FC5468B8}" type="presParOf" srcId="{9D2A3E5C-3791-49D5-9931-C4F9017014A3}" destId="{866676FE-5921-4B8C-B200-0D48E09A5D7C}" srcOrd="2" destOrd="0" presId="urn:microsoft.com/office/officeart/2005/8/layout/target2"/>
    <dgm:cxn modelId="{6F32D55B-D79D-4429-AFA8-541A0E919DF4}" type="presParOf" srcId="{866676FE-5921-4B8C-B200-0D48E09A5D7C}" destId="{7CC6FC8A-CBFF-4DD5-B4C0-D37D16ABD05D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1986112-DD20-4611-8021-23DD84023DFA}" type="doc">
      <dgm:prSet loTypeId="urn:microsoft.com/office/officeart/2005/8/layout/process3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849E6F-F033-4A20-93DA-2B940FB8E9B5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رابطۀ تجاری ایران با چین همانند روابط کشورهای در حال توسعه با کشورهای توسعه‌یافته است:</a:t>
          </a:r>
          <a:endParaRPr lang="en-US" dirty="0">
            <a:cs typeface="B Zar" pitchFamily="2" charset="-78"/>
          </a:endParaRPr>
        </a:p>
      </dgm:t>
    </dgm:pt>
    <dgm:pt modelId="{540B4FF8-27AA-47DD-8474-9A5F896A49EB}" type="parTrans" cxnId="{2E9AB4BE-26E2-4B34-B633-3F2AAA4F3E45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E2774403-05C1-4F6E-8BED-C3F9AA7576A6}" type="sibTrans" cxnId="{2E9AB4BE-26E2-4B34-B633-3F2AAA4F3E45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DE16D9E8-58BD-41AD-AA03-F01C80D011B0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واردات ایران از چین اغلب شامل مصنوعات می‌شود.</a:t>
          </a:r>
          <a:endParaRPr lang="en-US" dirty="0">
            <a:cs typeface="B Zar" pitchFamily="2" charset="-78"/>
          </a:endParaRPr>
        </a:p>
      </dgm:t>
    </dgm:pt>
    <dgm:pt modelId="{C078B79B-1912-4ED6-B7C9-632194D13CF9}" type="parTrans" cxnId="{26E62FF1-F78B-4412-AA81-0C73D012DEC9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6CA9C77F-F889-4ED9-BF31-F33952130F8D}" type="sibTrans" cxnId="{26E62FF1-F78B-4412-AA81-0C73D012DEC9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BFCF98DE-6310-4132-8F32-2C97CB67612A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صادرات ایران به چین اغلب شامل مواد اولیه است.</a:t>
          </a:r>
          <a:endParaRPr lang="en-US" dirty="0">
            <a:cs typeface="B Zar" pitchFamily="2" charset="-78"/>
          </a:endParaRPr>
        </a:p>
      </dgm:t>
    </dgm:pt>
    <dgm:pt modelId="{DAAB3F2A-B4DE-4B3E-8D8F-6234B994B2A2}" type="parTrans" cxnId="{12EEBC07-AC3B-4047-A881-98B4B94E8B0C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46498412-A781-4CA3-B165-0CE4BDAA18B4}" type="sibTrans" cxnId="{12EEBC07-AC3B-4047-A881-98B4B94E8B0C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ED92F186-2691-423B-AD91-A821D06CBD51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11 درصد از نیاز انرژی چین از ایران تأمین می‌شود.</a:t>
          </a:r>
          <a:endParaRPr lang="en-US" dirty="0">
            <a:cs typeface="B Zar" pitchFamily="2" charset="-78"/>
          </a:endParaRPr>
        </a:p>
      </dgm:t>
    </dgm:pt>
    <dgm:pt modelId="{B9210055-6F58-4066-8F17-AD1206398D4D}" type="parTrans" cxnId="{DB28201D-973C-4324-995F-749F61685DF4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5064BF26-7871-4BDA-B262-1AB41C919861}" type="sibTrans" cxnId="{DB28201D-973C-4324-995F-749F61685DF4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79363A83-856C-449C-9DF7-EA84F581ACC2}" type="pres">
      <dgm:prSet presAssocID="{61986112-DD20-4611-8021-23DD84023DF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C64F63-08E1-4987-BBF6-9C89B7CBFC8E}" type="pres">
      <dgm:prSet presAssocID="{CE849E6F-F033-4A20-93DA-2B940FB8E9B5}" presName="composite" presStyleCnt="0"/>
      <dgm:spPr/>
      <dgm:t>
        <a:bodyPr/>
        <a:lstStyle/>
        <a:p>
          <a:endParaRPr lang="en-US"/>
        </a:p>
      </dgm:t>
    </dgm:pt>
    <dgm:pt modelId="{9DF09844-126F-49E4-BE16-640CDC4CEE62}" type="pres">
      <dgm:prSet presAssocID="{CE849E6F-F033-4A20-93DA-2B940FB8E9B5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507C87-D552-4A74-AE4E-6A9AB6F33051}" type="pres">
      <dgm:prSet presAssocID="{CE849E6F-F033-4A20-93DA-2B940FB8E9B5}" presName="parSh" presStyleLbl="node1" presStyleIdx="0" presStyleCnt="1"/>
      <dgm:spPr/>
      <dgm:t>
        <a:bodyPr/>
        <a:lstStyle/>
        <a:p>
          <a:endParaRPr lang="en-US"/>
        </a:p>
      </dgm:t>
    </dgm:pt>
    <dgm:pt modelId="{E7698C24-2C38-4B95-9C29-FEE3EB8E3DFE}" type="pres">
      <dgm:prSet presAssocID="{CE849E6F-F033-4A20-93DA-2B940FB8E9B5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C0B9AB-C4B9-4B93-886B-44DB24254026}" type="presOf" srcId="{CE849E6F-F033-4A20-93DA-2B940FB8E9B5}" destId="{9DF09844-126F-49E4-BE16-640CDC4CEE62}" srcOrd="0" destOrd="0" presId="urn:microsoft.com/office/officeart/2005/8/layout/process3"/>
    <dgm:cxn modelId="{2E9AB4BE-26E2-4B34-B633-3F2AAA4F3E45}" srcId="{61986112-DD20-4611-8021-23DD84023DFA}" destId="{CE849E6F-F033-4A20-93DA-2B940FB8E9B5}" srcOrd="0" destOrd="0" parTransId="{540B4FF8-27AA-47DD-8474-9A5F896A49EB}" sibTransId="{E2774403-05C1-4F6E-8BED-C3F9AA7576A6}"/>
    <dgm:cxn modelId="{12EEBC07-AC3B-4047-A881-98B4B94E8B0C}" srcId="{CE849E6F-F033-4A20-93DA-2B940FB8E9B5}" destId="{BFCF98DE-6310-4132-8F32-2C97CB67612A}" srcOrd="1" destOrd="0" parTransId="{DAAB3F2A-B4DE-4B3E-8D8F-6234B994B2A2}" sibTransId="{46498412-A781-4CA3-B165-0CE4BDAA18B4}"/>
    <dgm:cxn modelId="{DB28201D-973C-4324-995F-749F61685DF4}" srcId="{CE849E6F-F033-4A20-93DA-2B940FB8E9B5}" destId="{ED92F186-2691-423B-AD91-A821D06CBD51}" srcOrd="2" destOrd="0" parTransId="{B9210055-6F58-4066-8F17-AD1206398D4D}" sibTransId="{5064BF26-7871-4BDA-B262-1AB41C919861}"/>
    <dgm:cxn modelId="{26E62FF1-F78B-4412-AA81-0C73D012DEC9}" srcId="{CE849E6F-F033-4A20-93DA-2B940FB8E9B5}" destId="{DE16D9E8-58BD-41AD-AA03-F01C80D011B0}" srcOrd="0" destOrd="0" parTransId="{C078B79B-1912-4ED6-B7C9-632194D13CF9}" sibTransId="{6CA9C77F-F889-4ED9-BF31-F33952130F8D}"/>
    <dgm:cxn modelId="{1C5E9F44-BF8F-42C7-8905-68A941E3154D}" type="presOf" srcId="{CE849E6F-F033-4A20-93DA-2B940FB8E9B5}" destId="{F3507C87-D552-4A74-AE4E-6A9AB6F33051}" srcOrd="1" destOrd="0" presId="urn:microsoft.com/office/officeart/2005/8/layout/process3"/>
    <dgm:cxn modelId="{BF48476F-217D-47CA-B83D-BD873653F5D5}" type="presOf" srcId="{61986112-DD20-4611-8021-23DD84023DFA}" destId="{79363A83-856C-449C-9DF7-EA84F581ACC2}" srcOrd="0" destOrd="0" presId="urn:microsoft.com/office/officeart/2005/8/layout/process3"/>
    <dgm:cxn modelId="{73B69081-813F-4558-BF75-28A6BE3BC3A1}" type="presOf" srcId="{ED92F186-2691-423B-AD91-A821D06CBD51}" destId="{E7698C24-2C38-4B95-9C29-FEE3EB8E3DFE}" srcOrd="0" destOrd="2" presId="urn:microsoft.com/office/officeart/2005/8/layout/process3"/>
    <dgm:cxn modelId="{C186CE2A-986B-4501-A48D-BB0CC3475CB4}" type="presOf" srcId="{BFCF98DE-6310-4132-8F32-2C97CB67612A}" destId="{E7698C24-2C38-4B95-9C29-FEE3EB8E3DFE}" srcOrd="0" destOrd="1" presId="urn:microsoft.com/office/officeart/2005/8/layout/process3"/>
    <dgm:cxn modelId="{CE67F584-B9AC-4EE9-9457-03D63C7484CF}" type="presOf" srcId="{DE16D9E8-58BD-41AD-AA03-F01C80D011B0}" destId="{E7698C24-2C38-4B95-9C29-FEE3EB8E3DFE}" srcOrd="0" destOrd="0" presId="urn:microsoft.com/office/officeart/2005/8/layout/process3"/>
    <dgm:cxn modelId="{45BE488C-F4C7-4F32-A967-17B92B4B705A}" type="presParOf" srcId="{79363A83-856C-449C-9DF7-EA84F581ACC2}" destId="{71C64F63-08E1-4987-BBF6-9C89B7CBFC8E}" srcOrd="0" destOrd="0" presId="urn:microsoft.com/office/officeart/2005/8/layout/process3"/>
    <dgm:cxn modelId="{249C400A-1ECA-4DE0-A40A-608533BCE36E}" type="presParOf" srcId="{71C64F63-08E1-4987-BBF6-9C89B7CBFC8E}" destId="{9DF09844-126F-49E4-BE16-640CDC4CEE62}" srcOrd="0" destOrd="0" presId="urn:microsoft.com/office/officeart/2005/8/layout/process3"/>
    <dgm:cxn modelId="{909234D9-F0D2-41A8-98D1-841048952C0C}" type="presParOf" srcId="{71C64F63-08E1-4987-BBF6-9C89B7CBFC8E}" destId="{F3507C87-D552-4A74-AE4E-6A9AB6F33051}" srcOrd="1" destOrd="0" presId="urn:microsoft.com/office/officeart/2005/8/layout/process3"/>
    <dgm:cxn modelId="{B5911D9A-AFF0-4A39-BDFB-C447FC42FFDE}" type="presParOf" srcId="{71C64F63-08E1-4987-BBF6-9C89B7CBFC8E}" destId="{E7698C24-2C38-4B95-9C29-FEE3EB8E3DF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ED9C00D-BDD5-4268-BE08-4A2D66DFA3B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09E68C0-4721-4485-897F-28722193605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جذب سرمایۀ بسیار در گذشته (ادامه دارد.)</a:t>
          </a:r>
          <a:endParaRPr lang="en-US" dirty="0">
            <a:cs typeface="B Zar" pitchFamily="2" charset="-78"/>
          </a:endParaRPr>
        </a:p>
      </dgm:t>
    </dgm:pt>
    <dgm:pt modelId="{BDD1B9F5-AD9A-4C61-AEF4-91D1164D2A01}" type="parTrans" cxnId="{CB04A69C-7F7B-43E0-9295-D44EBFF415A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E7B03AA-D19C-4B44-A8C8-E92B6F494F62}" type="sibTrans" cxnId="{CB04A69C-7F7B-43E0-9295-D44EBFF415A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FBFD62C-7B8C-4F5B-88F7-C7D37EF328E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احتمال سرمایه‌گذاری مستقیم خارجی در ایران</a:t>
          </a:r>
          <a:endParaRPr lang="en-US" dirty="0">
            <a:cs typeface="B Zar" pitchFamily="2" charset="-78"/>
          </a:endParaRPr>
        </a:p>
      </dgm:t>
    </dgm:pt>
    <dgm:pt modelId="{08D7266C-70A0-4776-83B8-C20539B461AC}" type="parTrans" cxnId="{09A870AF-6A6E-4852-A23E-D380BFCFC5E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7F704A1-C16D-423F-BE1F-3979E91C0658}" type="sibTrans" cxnId="{09A870AF-6A6E-4852-A23E-D380BFCFC5E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CE97E9D-807E-43EC-924B-020162B8C96D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احتمال توسعۀ روابط مالی (بانک، بیمه، بازار سرمایه)</a:t>
          </a:r>
          <a:endParaRPr lang="en-US" dirty="0">
            <a:cs typeface="B Zar" pitchFamily="2" charset="-78"/>
          </a:endParaRPr>
        </a:p>
      </dgm:t>
    </dgm:pt>
    <dgm:pt modelId="{11B064E1-DCAF-406D-AB6C-5AF23E86955D}" type="parTrans" cxnId="{4DEF9A4B-B8FA-410A-BDAB-27045569362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6F39529-E0F0-4DF3-B939-D12CA0F2A20A}" type="sibTrans" cxnId="{4DEF9A4B-B8FA-410A-BDAB-27045569362E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9980015-ED6E-4025-AC79-1EFF3A5106F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نرخ‌های برابری ارز</a:t>
          </a:r>
          <a:endParaRPr lang="en-US" dirty="0">
            <a:cs typeface="B Zar" pitchFamily="2" charset="-78"/>
          </a:endParaRPr>
        </a:p>
      </dgm:t>
    </dgm:pt>
    <dgm:pt modelId="{17E5997C-7BBC-47BC-88F5-6C6F0FCDC686}" type="parTrans" cxnId="{5B4F361A-0282-4FD9-AEFF-2658227B873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0547EA1-8C4F-47FC-B9CF-3A6817CE9F88}" type="sibTrans" cxnId="{5B4F361A-0282-4FD9-AEFF-2658227B8734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CBB9E4B-958E-4843-9E4F-3DF76F05492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کاهش جریان سرمایه به سمت ایران (تقصیر چین نیست)</a:t>
          </a:r>
          <a:endParaRPr lang="en-US" dirty="0">
            <a:cs typeface="B Zar" pitchFamily="2" charset="-78"/>
          </a:endParaRPr>
        </a:p>
      </dgm:t>
    </dgm:pt>
    <dgm:pt modelId="{58B16271-06B9-447E-B594-54D5F5FF785F}" type="parTrans" cxnId="{99C3373B-38DD-4D45-8A19-6ABDB42BF6B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B5F7C9D-477C-4B28-9FA1-0E21538ABE8A}" type="sibTrans" cxnId="{99C3373B-38DD-4D45-8A19-6ABDB42BF6B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50790A6-ED61-42F9-8AC8-DFAEEA953E06}" type="pres">
      <dgm:prSet presAssocID="{1ED9C00D-BDD5-4268-BE08-4A2D66DFA3B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015EB9-C8BC-4BD8-B901-E3A9510B2A19}" type="pres">
      <dgm:prSet presAssocID="{F09E68C0-4721-4485-897F-28722193605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C708BF-0AE3-441C-BD9D-C6F2BE344557}" type="pres">
      <dgm:prSet presAssocID="{FE7B03AA-D19C-4B44-A8C8-E92B6F494F62}" presName="spacer" presStyleCnt="0"/>
      <dgm:spPr/>
    </dgm:pt>
    <dgm:pt modelId="{82BD6E6B-E6B3-423C-A8AD-19B07C7D4E6E}" type="pres">
      <dgm:prSet presAssocID="{0FBFD62C-7B8C-4F5B-88F7-C7D37EF328EB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E0A8ED-9968-4F41-97A5-694695F13215}" type="pres">
      <dgm:prSet presAssocID="{F7F704A1-C16D-423F-BE1F-3979E91C0658}" presName="spacer" presStyleCnt="0"/>
      <dgm:spPr/>
    </dgm:pt>
    <dgm:pt modelId="{9699808F-C671-4721-98E2-B30B97848CD2}" type="pres">
      <dgm:prSet presAssocID="{ECE97E9D-807E-43EC-924B-020162B8C96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F87699-3E67-4B46-BDFA-6DA1C79005FD}" type="pres">
      <dgm:prSet presAssocID="{46F39529-E0F0-4DF3-B939-D12CA0F2A20A}" presName="spacer" presStyleCnt="0"/>
      <dgm:spPr/>
    </dgm:pt>
    <dgm:pt modelId="{0E75CF43-F23C-4DFA-9C4C-54DC077D9DA8}" type="pres">
      <dgm:prSet presAssocID="{19980015-ED6E-4025-AC79-1EFF3A5106F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743089-FD89-4E90-AAF3-782662B40FDE}" type="pres">
      <dgm:prSet presAssocID="{90547EA1-8C4F-47FC-B9CF-3A6817CE9F88}" presName="spacer" presStyleCnt="0"/>
      <dgm:spPr/>
    </dgm:pt>
    <dgm:pt modelId="{061C22AD-C498-4AA2-9230-AE28F6282142}" type="pres">
      <dgm:prSet presAssocID="{2CBB9E4B-958E-4843-9E4F-3DF76F05492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B6A938-7C73-42BB-A06A-5436F9A1B390}" type="presOf" srcId="{F09E68C0-4721-4485-897F-28722193605A}" destId="{1F015EB9-C8BC-4BD8-B901-E3A9510B2A19}" srcOrd="0" destOrd="0" presId="urn:microsoft.com/office/officeart/2005/8/layout/vList2"/>
    <dgm:cxn modelId="{4DEF9A4B-B8FA-410A-BDAB-27045569362E}" srcId="{1ED9C00D-BDD5-4268-BE08-4A2D66DFA3BB}" destId="{ECE97E9D-807E-43EC-924B-020162B8C96D}" srcOrd="2" destOrd="0" parTransId="{11B064E1-DCAF-406D-AB6C-5AF23E86955D}" sibTransId="{46F39529-E0F0-4DF3-B939-D12CA0F2A20A}"/>
    <dgm:cxn modelId="{CB04A69C-7F7B-43E0-9295-D44EBFF415A3}" srcId="{1ED9C00D-BDD5-4268-BE08-4A2D66DFA3BB}" destId="{F09E68C0-4721-4485-897F-28722193605A}" srcOrd="0" destOrd="0" parTransId="{BDD1B9F5-AD9A-4C61-AEF4-91D1164D2A01}" sibTransId="{FE7B03AA-D19C-4B44-A8C8-E92B6F494F62}"/>
    <dgm:cxn modelId="{6A6A4174-2280-45E3-8E8E-B271D953BAA7}" type="presOf" srcId="{2CBB9E4B-958E-4843-9E4F-3DF76F05492B}" destId="{061C22AD-C498-4AA2-9230-AE28F6282142}" srcOrd="0" destOrd="0" presId="urn:microsoft.com/office/officeart/2005/8/layout/vList2"/>
    <dgm:cxn modelId="{09A870AF-6A6E-4852-A23E-D380BFCFC5E5}" srcId="{1ED9C00D-BDD5-4268-BE08-4A2D66DFA3BB}" destId="{0FBFD62C-7B8C-4F5B-88F7-C7D37EF328EB}" srcOrd="1" destOrd="0" parTransId="{08D7266C-70A0-4776-83B8-C20539B461AC}" sibTransId="{F7F704A1-C16D-423F-BE1F-3979E91C0658}"/>
    <dgm:cxn modelId="{3D72C46F-5E05-4219-93B6-27B8341C60E5}" type="presOf" srcId="{19980015-ED6E-4025-AC79-1EFF3A5106FB}" destId="{0E75CF43-F23C-4DFA-9C4C-54DC077D9DA8}" srcOrd="0" destOrd="0" presId="urn:microsoft.com/office/officeart/2005/8/layout/vList2"/>
    <dgm:cxn modelId="{99C3373B-38DD-4D45-8A19-6ABDB42BF6B9}" srcId="{1ED9C00D-BDD5-4268-BE08-4A2D66DFA3BB}" destId="{2CBB9E4B-958E-4843-9E4F-3DF76F05492B}" srcOrd="4" destOrd="0" parTransId="{58B16271-06B9-447E-B594-54D5F5FF785F}" sibTransId="{FB5F7C9D-477C-4B28-9FA1-0E21538ABE8A}"/>
    <dgm:cxn modelId="{62AF3015-1236-437A-BBD6-CF52CA13910F}" type="presOf" srcId="{0FBFD62C-7B8C-4F5B-88F7-C7D37EF328EB}" destId="{82BD6E6B-E6B3-423C-A8AD-19B07C7D4E6E}" srcOrd="0" destOrd="0" presId="urn:microsoft.com/office/officeart/2005/8/layout/vList2"/>
    <dgm:cxn modelId="{92B5A45F-D6F8-4AC0-8E87-8388E1392E17}" type="presOf" srcId="{ECE97E9D-807E-43EC-924B-020162B8C96D}" destId="{9699808F-C671-4721-98E2-B30B97848CD2}" srcOrd="0" destOrd="0" presId="urn:microsoft.com/office/officeart/2005/8/layout/vList2"/>
    <dgm:cxn modelId="{5B4F361A-0282-4FD9-AEFF-2658227B8734}" srcId="{1ED9C00D-BDD5-4268-BE08-4A2D66DFA3BB}" destId="{19980015-ED6E-4025-AC79-1EFF3A5106FB}" srcOrd="3" destOrd="0" parTransId="{17E5997C-7BBC-47BC-88F5-6C6F0FCDC686}" sibTransId="{90547EA1-8C4F-47FC-B9CF-3A6817CE9F88}"/>
    <dgm:cxn modelId="{53A45FA0-8ED5-4D10-A028-F34F8DC7F210}" type="presOf" srcId="{1ED9C00D-BDD5-4268-BE08-4A2D66DFA3BB}" destId="{F50790A6-ED61-42F9-8AC8-DFAEEA953E06}" srcOrd="0" destOrd="0" presId="urn:microsoft.com/office/officeart/2005/8/layout/vList2"/>
    <dgm:cxn modelId="{5F7C222C-C592-4ADB-A45B-638FF638C422}" type="presParOf" srcId="{F50790A6-ED61-42F9-8AC8-DFAEEA953E06}" destId="{1F015EB9-C8BC-4BD8-B901-E3A9510B2A19}" srcOrd="0" destOrd="0" presId="urn:microsoft.com/office/officeart/2005/8/layout/vList2"/>
    <dgm:cxn modelId="{0B689472-1C45-42F2-A545-11ABBE0AD60B}" type="presParOf" srcId="{F50790A6-ED61-42F9-8AC8-DFAEEA953E06}" destId="{85C708BF-0AE3-441C-BD9D-C6F2BE344557}" srcOrd="1" destOrd="0" presId="urn:microsoft.com/office/officeart/2005/8/layout/vList2"/>
    <dgm:cxn modelId="{E1370A89-7282-463E-B201-0AA4727EA799}" type="presParOf" srcId="{F50790A6-ED61-42F9-8AC8-DFAEEA953E06}" destId="{82BD6E6B-E6B3-423C-A8AD-19B07C7D4E6E}" srcOrd="2" destOrd="0" presId="urn:microsoft.com/office/officeart/2005/8/layout/vList2"/>
    <dgm:cxn modelId="{F10DDCDC-83BF-4F82-96F4-CA01924F6715}" type="presParOf" srcId="{F50790A6-ED61-42F9-8AC8-DFAEEA953E06}" destId="{EAE0A8ED-9968-4F41-97A5-694695F13215}" srcOrd="3" destOrd="0" presId="urn:microsoft.com/office/officeart/2005/8/layout/vList2"/>
    <dgm:cxn modelId="{02A1B73B-9BE6-41D9-9CA0-9B09B4D668C5}" type="presParOf" srcId="{F50790A6-ED61-42F9-8AC8-DFAEEA953E06}" destId="{9699808F-C671-4721-98E2-B30B97848CD2}" srcOrd="4" destOrd="0" presId="urn:microsoft.com/office/officeart/2005/8/layout/vList2"/>
    <dgm:cxn modelId="{0125C611-CACA-4470-8B2F-2C8FED192836}" type="presParOf" srcId="{F50790A6-ED61-42F9-8AC8-DFAEEA953E06}" destId="{2AF87699-3E67-4B46-BDFA-6DA1C79005FD}" srcOrd="5" destOrd="0" presId="urn:microsoft.com/office/officeart/2005/8/layout/vList2"/>
    <dgm:cxn modelId="{D792C4B0-8167-4181-B269-5366E5490A91}" type="presParOf" srcId="{F50790A6-ED61-42F9-8AC8-DFAEEA953E06}" destId="{0E75CF43-F23C-4DFA-9C4C-54DC077D9DA8}" srcOrd="6" destOrd="0" presId="urn:microsoft.com/office/officeart/2005/8/layout/vList2"/>
    <dgm:cxn modelId="{60BD25DA-2915-4E56-BF58-59735BB9BF76}" type="presParOf" srcId="{F50790A6-ED61-42F9-8AC8-DFAEEA953E06}" destId="{F2743089-FD89-4E90-AAF3-782662B40FDE}" srcOrd="7" destOrd="0" presId="urn:microsoft.com/office/officeart/2005/8/layout/vList2"/>
    <dgm:cxn modelId="{B1904E6C-784C-4A5B-962A-958E4F631432}" type="presParOf" srcId="{F50790A6-ED61-42F9-8AC8-DFAEEA953E06}" destId="{061C22AD-C498-4AA2-9230-AE28F628214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40D2219-81ED-490F-A3F4-0AF342465EDF}" type="doc">
      <dgm:prSet loTypeId="urn:microsoft.com/office/officeart/2005/8/layout/vList2" loCatId="list" qsTypeId="urn:microsoft.com/office/officeart/2005/8/quickstyle/3d7" qsCatId="3D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5049EC47-DF45-42F0-A7D1-11F66855817D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مصرف بالای چین در کشورهای در حال توسعه قیمت مواد اولیه را بالا برده است.</a:t>
          </a:r>
          <a:endParaRPr lang="en-US" dirty="0">
            <a:cs typeface="B Zar" pitchFamily="2" charset="-78"/>
          </a:endParaRPr>
        </a:p>
      </dgm:t>
    </dgm:pt>
    <dgm:pt modelId="{3873F1A6-6D14-40CD-B46C-2CD593BC2333}" type="parTrans" cxnId="{D17C4BBA-F0E3-488B-8261-C3716A964B72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D2E1D005-C639-4B0F-9EC2-1AA707239ADF}" type="sibTrans" cxnId="{D17C4BBA-F0E3-488B-8261-C3716A964B72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F73962F4-0B44-42DF-93DC-7BBBB13D33E8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چین باعث شده ایران بیش از گذشته نیازمند صادرات مواد اولیه و کالاهای اساسی باشد.</a:t>
          </a:r>
          <a:endParaRPr lang="en-US" dirty="0">
            <a:cs typeface="B Zar" pitchFamily="2" charset="-78"/>
          </a:endParaRPr>
        </a:p>
      </dgm:t>
    </dgm:pt>
    <dgm:pt modelId="{C9B0AE15-E540-4D4C-B49E-C3AA954A1692}" type="parTrans" cxnId="{5B1B45AF-B4E2-4E96-8242-4434AF8EE75A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8E37EB60-28DD-46A6-AB2B-4AD072ADCA17}" type="sibTrans" cxnId="{5B1B45AF-B4E2-4E96-8242-4434AF8EE75A}">
      <dgm:prSet/>
      <dgm:spPr/>
      <dgm:t>
        <a:bodyPr/>
        <a:lstStyle/>
        <a:p>
          <a:pPr algn="justLow"/>
          <a:endParaRPr lang="en-US">
            <a:cs typeface="B Zar" pitchFamily="2" charset="-78"/>
          </a:endParaRPr>
        </a:p>
      </dgm:t>
    </dgm:pt>
    <dgm:pt modelId="{90EBBC34-2320-4E76-ADE8-112C28650A6A}" type="pres">
      <dgm:prSet presAssocID="{140D2219-81ED-490F-A3F4-0AF342465ED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5B9118-A91E-498A-8121-A4760027EC3F}" type="pres">
      <dgm:prSet presAssocID="{5049EC47-DF45-42F0-A7D1-11F66855817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574D79-9AD5-43EF-BB40-D2A1F861FE49}" type="pres">
      <dgm:prSet presAssocID="{D2E1D005-C639-4B0F-9EC2-1AA707239ADF}" presName="spacer" presStyleCnt="0"/>
      <dgm:spPr/>
    </dgm:pt>
    <dgm:pt modelId="{DA41C6EE-0EFA-4440-A2B8-E1BA379E875D}" type="pres">
      <dgm:prSet presAssocID="{F73962F4-0B44-42DF-93DC-7BBBB13D33E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52C229-2C3B-4C7A-A28E-560ECBAF15CC}" type="presOf" srcId="{F73962F4-0B44-42DF-93DC-7BBBB13D33E8}" destId="{DA41C6EE-0EFA-4440-A2B8-E1BA379E875D}" srcOrd="0" destOrd="0" presId="urn:microsoft.com/office/officeart/2005/8/layout/vList2"/>
    <dgm:cxn modelId="{5B1B45AF-B4E2-4E96-8242-4434AF8EE75A}" srcId="{140D2219-81ED-490F-A3F4-0AF342465EDF}" destId="{F73962F4-0B44-42DF-93DC-7BBBB13D33E8}" srcOrd="1" destOrd="0" parTransId="{C9B0AE15-E540-4D4C-B49E-C3AA954A1692}" sibTransId="{8E37EB60-28DD-46A6-AB2B-4AD072ADCA17}"/>
    <dgm:cxn modelId="{AD44EDF5-E621-42DB-87F3-8D2CF2788FEF}" type="presOf" srcId="{5049EC47-DF45-42F0-A7D1-11F66855817D}" destId="{725B9118-A91E-498A-8121-A4760027EC3F}" srcOrd="0" destOrd="0" presId="urn:microsoft.com/office/officeart/2005/8/layout/vList2"/>
    <dgm:cxn modelId="{D17C4BBA-F0E3-488B-8261-C3716A964B72}" srcId="{140D2219-81ED-490F-A3F4-0AF342465EDF}" destId="{5049EC47-DF45-42F0-A7D1-11F66855817D}" srcOrd="0" destOrd="0" parTransId="{3873F1A6-6D14-40CD-B46C-2CD593BC2333}" sibTransId="{D2E1D005-C639-4B0F-9EC2-1AA707239ADF}"/>
    <dgm:cxn modelId="{6404867D-BDB4-4B25-A7FD-A79FD5CE906F}" type="presOf" srcId="{140D2219-81ED-490F-A3F4-0AF342465EDF}" destId="{90EBBC34-2320-4E76-ADE8-112C28650A6A}" srcOrd="0" destOrd="0" presId="urn:microsoft.com/office/officeart/2005/8/layout/vList2"/>
    <dgm:cxn modelId="{094EDD50-4149-46EB-A76E-B477D3C3D3D7}" type="presParOf" srcId="{90EBBC34-2320-4E76-ADE8-112C28650A6A}" destId="{725B9118-A91E-498A-8121-A4760027EC3F}" srcOrd="0" destOrd="0" presId="urn:microsoft.com/office/officeart/2005/8/layout/vList2"/>
    <dgm:cxn modelId="{09018924-851A-465B-99E3-53E200C1CB13}" type="presParOf" srcId="{90EBBC34-2320-4E76-ADE8-112C28650A6A}" destId="{E2574D79-9AD5-43EF-BB40-D2A1F861FE49}" srcOrd="1" destOrd="0" presId="urn:microsoft.com/office/officeart/2005/8/layout/vList2"/>
    <dgm:cxn modelId="{D608BCAB-FB94-4DE1-82F3-EA961C2BBC39}" type="presParOf" srcId="{90EBBC34-2320-4E76-ADE8-112C28650A6A}" destId="{DA41C6EE-0EFA-4440-A2B8-E1BA379E875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AE7623D-C5FE-4FCC-802E-47E2B13A23C2}" type="doc">
      <dgm:prSet loTypeId="urn:microsoft.com/office/officeart/2005/8/layout/process3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E22B1F-9139-426D-A770-8F1BD52F31F5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انتخاب شريك چيني</a:t>
          </a:r>
          <a:endParaRPr lang="fa-IR" dirty="0">
            <a:cs typeface="B Zar" pitchFamily="2" charset="-78"/>
          </a:endParaRPr>
        </a:p>
      </dgm:t>
    </dgm:pt>
    <dgm:pt modelId="{99E647EF-880E-4820-BD1A-832BBBFA7753}" type="parTrans" cxnId="{B5304A2F-6195-4981-B1CE-D0D8B9D90BA1}">
      <dgm:prSet/>
      <dgm:spPr/>
      <dgm:t>
        <a:bodyPr/>
        <a:lstStyle/>
        <a:p>
          <a:endParaRPr lang="en-US"/>
        </a:p>
      </dgm:t>
    </dgm:pt>
    <dgm:pt modelId="{5C59B6B5-27F3-4DD2-B7DB-D477A1F9B25A}" type="sibTrans" cxnId="{B5304A2F-6195-4981-B1CE-D0D8B9D90BA1}">
      <dgm:prSet/>
      <dgm:spPr/>
      <dgm:t>
        <a:bodyPr/>
        <a:lstStyle/>
        <a:p>
          <a:endParaRPr lang="en-US"/>
        </a:p>
      </dgm:t>
    </dgm:pt>
    <dgm:pt modelId="{DAD1F5A8-3159-4697-8049-32A134C2D4B0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مشاركت در بسياري از حوزه‌ها ممكن است </a:t>
          </a:r>
          <a:endParaRPr lang="en-US" dirty="0">
            <a:cs typeface="B Zar" pitchFamily="2" charset="-78"/>
          </a:endParaRPr>
        </a:p>
      </dgm:t>
    </dgm:pt>
    <dgm:pt modelId="{B0029A43-7671-40FA-B909-2F0D7961AD93}" type="parTrans" cxnId="{774C3D3D-2CEE-4437-9862-EDBD69EBB184}">
      <dgm:prSet/>
      <dgm:spPr/>
      <dgm:t>
        <a:bodyPr/>
        <a:lstStyle/>
        <a:p>
          <a:endParaRPr lang="en-US"/>
        </a:p>
      </dgm:t>
    </dgm:pt>
    <dgm:pt modelId="{6EE10B27-E0BE-4A75-8656-C088066BCCFC}" type="sibTrans" cxnId="{774C3D3D-2CEE-4437-9862-EDBD69EBB184}">
      <dgm:prSet/>
      <dgm:spPr/>
      <dgm:t>
        <a:bodyPr/>
        <a:lstStyle/>
        <a:p>
          <a:endParaRPr lang="en-US"/>
        </a:p>
      </dgm:t>
    </dgm:pt>
    <dgm:pt modelId="{E3CB7A0D-4ABE-4752-B2CF-3ABAFDA53A70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درك منطق </a:t>
          </a:r>
          <a:r>
            <a:rPr lang="en-US" dirty="0" smtClean="0">
              <a:cs typeface="B Zar" pitchFamily="2" charset="-78"/>
            </a:rPr>
            <a:t>W-W</a:t>
          </a:r>
          <a:r>
            <a:rPr lang="fa-IR" dirty="0" smtClean="0">
              <a:cs typeface="B Zar" pitchFamily="2" charset="-78"/>
            </a:rPr>
            <a:t> توسط كسب‌وكارهاي خصوصي چيني</a:t>
          </a:r>
          <a:endParaRPr lang="en-US" dirty="0">
            <a:cs typeface="B Zar" pitchFamily="2" charset="-78"/>
          </a:endParaRPr>
        </a:p>
      </dgm:t>
    </dgm:pt>
    <dgm:pt modelId="{BEF237A7-9C13-4628-BF2A-C1B2770CEA1E}" type="parTrans" cxnId="{8A839B77-D955-47CF-AC72-E018D671D86E}">
      <dgm:prSet/>
      <dgm:spPr/>
    </dgm:pt>
    <dgm:pt modelId="{78170D28-3BDA-4BF2-9570-CDDD5F017369}" type="sibTrans" cxnId="{8A839B77-D955-47CF-AC72-E018D671D86E}">
      <dgm:prSet/>
      <dgm:spPr/>
    </dgm:pt>
    <dgm:pt modelId="{A1A94CB2-C6A4-4815-AF4B-BC4E107CAF45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مزيت كسب‌وكارهاي چيني از نظر هزينه، ارتباطات، و درك موقعيت بازار</a:t>
          </a:r>
          <a:endParaRPr lang="en-US" dirty="0">
            <a:cs typeface="B Zar" pitchFamily="2" charset="-78"/>
          </a:endParaRPr>
        </a:p>
      </dgm:t>
    </dgm:pt>
    <dgm:pt modelId="{B1F5ADE6-BCAE-499E-9498-8E2621CC9C87}" type="parTrans" cxnId="{E2FBFB0B-CAFF-4779-8446-78D5FFDA1250}">
      <dgm:prSet/>
      <dgm:spPr/>
    </dgm:pt>
    <dgm:pt modelId="{CABB1D32-E0A0-486C-8584-BA5A7058CDF7}" type="sibTrans" cxnId="{E2FBFB0B-CAFF-4779-8446-78D5FFDA1250}">
      <dgm:prSet/>
      <dgm:spPr/>
    </dgm:pt>
    <dgm:pt modelId="{EF731071-2D6E-4211-A085-E0B29EDB66D7}" type="pres">
      <dgm:prSet presAssocID="{AAE7623D-C5FE-4FCC-802E-47E2B13A23C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DF7A67-F314-4BB6-AE91-E0A751DB245D}" type="pres">
      <dgm:prSet presAssocID="{B8E22B1F-9139-426D-A770-8F1BD52F31F5}" presName="composite" presStyleCnt="0"/>
      <dgm:spPr/>
      <dgm:t>
        <a:bodyPr/>
        <a:lstStyle/>
        <a:p>
          <a:endParaRPr lang="en-US"/>
        </a:p>
      </dgm:t>
    </dgm:pt>
    <dgm:pt modelId="{B509BD69-5280-4A11-A5A1-37B289D73F6C}" type="pres">
      <dgm:prSet presAssocID="{B8E22B1F-9139-426D-A770-8F1BD52F31F5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FF909B-F976-4E93-8162-6CB33ECCD854}" type="pres">
      <dgm:prSet presAssocID="{B8E22B1F-9139-426D-A770-8F1BD52F31F5}" presName="parSh" presStyleLbl="node1" presStyleIdx="0" presStyleCnt="1"/>
      <dgm:spPr/>
      <dgm:t>
        <a:bodyPr/>
        <a:lstStyle/>
        <a:p>
          <a:endParaRPr lang="en-US"/>
        </a:p>
      </dgm:t>
    </dgm:pt>
    <dgm:pt modelId="{97A66652-F248-4529-8AAD-2DED630E10D6}" type="pres">
      <dgm:prSet presAssocID="{B8E22B1F-9139-426D-A770-8F1BD52F31F5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4C3D3D-2CEE-4437-9862-EDBD69EBB184}" srcId="{B8E22B1F-9139-426D-A770-8F1BD52F31F5}" destId="{DAD1F5A8-3159-4697-8049-32A134C2D4B0}" srcOrd="0" destOrd="0" parTransId="{B0029A43-7671-40FA-B909-2F0D7961AD93}" sibTransId="{6EE10B27-E0BE-4A75-8656-C088066BCCFC}"/>
    <dgm:cxn modelId="{02F2C43D-84E1-4DB1-9C7F-0A4358D2C5BB}" type="presOf" srcId="{AAE7623D-C5FE-4FCC-802E-47E2B13A23C2}" destId="{EF731071-2D6E-4211-A085-E0B29EDB66D7}" srcOrd="0" destOrd="0" presId="urn:microsoft.com/office/officeart/2005/8/layout/process3"/>
    <dgm:cxn modelId="{016698F4-234F-4B0A-BF98-DD8D8E9FCA44}" type="presOf" srcId="{B8E22B1F-9139-426D-A770-8F1BD52F31F5}" destId="{B509BD69-5280-4A11-A5A1-37B289D73F6C}" srcOrd="0" destOrd="0" presId="urn:microsoft.com/office/officeart/2005/8/layout/process3"/>
    <dgm:cxn modelId="{B77985FF-B1A9-402A-B4CA-91EDD047B009}" type="presOf" srcId="{E3CB7A0D-4ABE-4752-B2CF-3ABAFDA53A70}" destId="{97A66652-F248-4529-8AAD-2DED630E10D6}" srcOrd="0" destOrd="1" presId="urn:microsoft.com/office/officeart/2005/8/layout/process3"/>
    <dgm:cxn modelId="{8A839B77-D955-47CF-AC72-E018D671D86E}" srcId="{B8E22B1F-9139-426D-A770-8F1BD52F31F5}" destId="{E3CB7A0D-4ABE-4752-B2CF-3ABAFDA53A70}" srcOrd="1" destOrd="0" parTransId="{BEF237A7-9C13-4628-BF2A-C1B2770CEA1E}" sibTransId="{78170D28-3BDA-4BF2-9570-CDDD5F017369}"/>
    <dgm:cxn modelId="{E2FBFB0B-CAFF-4779-8446-78D5FFDA1250}" srcId="{B8E22B1F-9139-426D-A770-8F1BD52F31F5}" destId="{A1A94CB2-C6A4-4815-AF4B-BC4E107CAF45}" srcOrd="2" destOrd="0" parTransId="{B1F5ADE6-BCAE-499E-9498-8E2621CC9C87}" sibTransId="{CABB1D32-E0A0-486C-8584-BA5A7058CDF7}"/>
    <dgm:cxn modelId="{484161ED-A003-4078-9E48-95B38013ED7C}" type="presOf" srcId="{B8E22B1F-9139-426D-A770-8F1BD52F31F5}" destId="{60FF909B-F976-4E93-8162-6CB33ECCD854}" srcOrd="1" destOrd="0" presId="urn:microsoft.com/office/officeart/2005/8/layout/process3"/>
    <dgm:cxn modelId="{B5304A2F-6195-4981-B1CE-D0D8B9D90BA1}" srcId="{AAE7623D-C5FE-4FCC-802E-47E2B13A23C2}" destId="{B8E22B1F-9139-426D-A770-8F1BD52F31F5}" srcOrd="0" destOrd="0" parTransId="{99E647EF-880E-4820-BD1A-832BBBFA7753}" sibTransId="{5C59B6B5-27F3-4DD2-B7DB-D477A1F9B25A}"/>
    <dgm:cxn modelId="{9B9B9A90-ABCD-41CC-B4A6-A41F4AEEF2A8}" type="presOf" srcId="{A1A94CB2-C6A4-4815-AF4B-BC4E107CAF45}" destId="{97A66652-F248-4529-8AAD-2DED630E10D6}" srcOrd="0" destOrd="2" presId="urn:microsoft.com/office/officeart/2005/8/layout/process3"/>
    <dgm:cxn modelId="{65D514C2-47CA-4289-8C95-4B3B6E157DEA}" type="presOf" srcId="{DAD1F5A8-3159-4697-8049-32A134C2D4B0}" destId="{97A66652-F248-4529-8AAD-2DED630E10D6}" srcOrd="0" destOrd="0" presId="urn:microsoft.com/office/officeart/2005/8/layout/process3"/>
    <dgm:cxn modelId="{84302A09-8880-4B2C-8C80-08952CD273DC}" type="presParOf" srcId="{EF731071-2D6E-4211-A085-E0B29EDB66D7}" destId="{F0DF7A67-F314-4BB6-AE91-E0A751DB245D}" srcOrd="0" destOrd="0" presId="urn:microsoft.com/office/officeart/2005/8/layout/process3"/>
    <dgm:cxn modelId="{E8080AF8-9521-418A-8441-2D8232AF06BF}" type="presParOf" srcId="{F0DF7A67-F314-4BB6-AE91-E0A751DB245D}" destId="{B509BD69-5280-4A11-A5A1-37B289D73F6C}" srcOrd="0" destOrd="0" presId="urn:microsoft.com/office/officeart/2005/8/layout/process3"/>
    <dgm:cxn modelId="{8E798B22-22CE-4748-8EAD-44B0660F1AC0}" type="presParOf" srcId="{F0DF7A67-F314-4BB6-AE91-E0A751DB245D}" destId="{60FF909B-F976-4E93-8162-6CB33ECCD854}" srcOrd="1" destOrd="0" presId="urn:microsoft.com/office/officeart/2005/8/layout/process3"/>
    <dgm:cxn modelId="{61EA9EFD-0329-4BC2-86C8-32D5F3E150DD}" type="presParOf" srcId="{F0DF7A67-F314-4BB6-AE91-E0A751DB245D}" destId="{97A66652-F248-4529-8AAD-2DED630E10D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AE7623D-C5FE-4FCC-802E-47E2B13A23C2}" type="doc">
      <dgm:prSet loTypeId="urn:microsoft.com/office/officeart/2005/8/layout/process3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E22B1F-9139-426D-A770-8F1BD52F31F5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تكيه بر</a:t>
          </a:r>
          <a:endParaRPr lang="fa-IR" dirty="0">
            <a:cs typeface="B Zar" pitchFamily="2" charset="-78"/>
          </a:endParaRPr>
        </a:p>
      </dgm:t>
    </dgm:pt>
    <dgm:pt modelId="{99E647EF-880E-4820-BD1A-832BBBFA7753}" type="parTrans" cxnId="{B5304A2F-6195-4981-B1CE-D0D8B9D90BA1}">
      <dgm:prSet/>
      <dgm:spPr/>
      <dgm:t>
        <a:bodyPr/>
        <a:lstStyle/>
        <a:p>
          <a:endParaRPr lang="en-US"/>
        </a:p>
      </dgm:t>
    </dgm:pt>
    <dgm:pt modelId="{5C59B6B5-27F3-4DD2-B7DB-D477A1F9B25A}" type="sibTrans" cxnId="{B5304A2F-6195-4981-B1CE-D0D8B9D90BA1}">
      <dgm:prSet/>
      <dgm:spPr/>
      <dgm:t>
        <a:bodyPr/>
        <a:lstStyle/>
        <a:p>
          <a:endParaRPr lang="en-US"/>
        </a:p>
      </dgm:t>
    </dgm:pt>
    <dgm:pt modelId="{DAD1F5A8-3159-4697-8049-32A134C2D4B0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سرماية فكري و نه لزوماً سرماية فيزيكي</a:t>
          </a:r>
          <a:endParaRPr lang="en-US" dirty="0">
            <a:cs typeface="B Zar" pitchFamily="2" charset="-78"/>
          </a:endParaRPr>
        </a:p>
      </dgm:t>
    </dgm:pt>
    <dgm:pt modelId="{B0029A43-7671-40FA-B909-2F0D7961AD93}" type="parTrans" cxnId="{774C3D3D-2CEE-4437-9862-EDBD69EBB184}">
      <dgm:prSet/>
      <dgm:spPr/>
      <dgm:t>
        <a:bodyPr/>
        <a:lstStyle/>
        <a:p>
          <a:endParaRPr lang="en-US"/>
        </a:p>
      </dgm:t>
    </dgm:pt>
    <dgm:pt modelId="{6EE10B27-E0BE-4A75-8656-C088066BCCFC}" type="sibTrans" cxnId="{774C3D3D-2CEE-4437-9862-EDBD69EBB184}">
      <dgm:prSet/>
      <dgm:spPr/>
      <dgm:t>
        <a:bodyPr/>
        <a:lstStyle/>
        <a:p>
          <a:endParaRPr lang="en-US"/>
        </a:p>
      </dgm:t>
    </dgm:pt>
    <dgm:pt modelId="{44381892-DE1D-45D9-AE10-2881A663B0FB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مهندسي و توليد</a:t>
          </a:r>
          <a:endParaRPr lang="en-US" dirty="0">
            <a:cs typeface="B Zar" pitchFamily="2" charset="-78"/>
          </a:endParaRPr>
        </a:p>
      </dgm:t>
    </dgm:pt>
    <dgm:pt modelId="{50960629-D4EC-4370-A9E0-4F236B4C9893}" type="parTrans" cxnId="{0A6A8730-8D67-4F13-9520-A3AF7FFE9351}">
      <dgm:prSet/>
      <dgm:spPr/>
    </dgm:pt>
    <dgm:pt modelId="{490239E2-4766-4C0E-8E87-4589A685A6D2}" type="sibTrans" cxnId="{0A6A8730-8D67-4F13-9520-A3AF7FFE9351}">
      <dgm:prSet/>
      <dgm:spPr/>
    </dgm:pt>
    <dgm:pt modelId="{A908207D-A600-4C74-BC64-552C492357B6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بنگاه‌هايي كه مجوزهاي لازم را دارند </a:t>
          </a:r>
          <a:endParaRPr lang="en-US" dirty="0">
            <a:cs typeface="B Zar" pitchFamily="2" charset="-78"/>
          </a:endParaRPr>
        </a:p>
      </dgm:t>
    </dgm:pt>
    <dgm:pt modelId="{E62DABE3-EE00-4FF8-8E20-9708F94B4F02}" type="parTrans" cxnId="{4BE77DB6-846F-42CD-A01E-931727098F64}">
      <dgm:prSet/>
      <dgm:spPr/>
    </dgm:pt>
    <dgm:pt modelId="{C7FE133F-24B2-4E65-ACD0-D855F0C99339}" type="sibTrans" cxnId="{4BE77DB6-846F-42CD-A01E-931727098F64}">
      <dgm:prSet/>
      <dgm:spPr/>
    </dgm:pt>
    <dgm:pt modelId="{B956E766-973A-40B4-88E1-6B666A2651C3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كسب‌وكارهايي كه قابليت‌هاي مديريتي دارند</a:t>
          </a:r>
          <a:endParaRPr lang="en-US" dirty="0">
            <a:cs typeface="B Zar" pitchFamily="2" charset="-78"/>
          </a:endParaRPr>
        </a:p>
      </dgm:t>
    </dgm:pt>
    <dgm:pt modelId="{51D93297-A064-4318-9AC4-0957606E14D2}" type="parTrans" cxnId="{A3E94588-178E-40A4-BFEC-34D787219780}">
      <dgm:prSet/>
      <dgm:spPr/>
    </dgm:pt>
    <dgm:pt modelId="{E6B05284-99F6-4863-A7B8-8C0169C6DE3E}" type="sibTrans" cxnId="{A3E94588-178E-40A4-BFEC-34D787219780}">
      <dgm:prSet/>
      <dgm:spPr/>
    </dgm:pt>
    <dgm:pt modelId="{1F3B1E2E-E742-4060-89EE-61E74CE06917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توسعة مجاري ارتباطي</a:t>
          </a:r>
          <a:endParaRPr lang="en-US" dirty="0">
            <a:cs typeface="B Zar" pitchFamily="2" charset="-78"/>
          </a:endParaRPr>
        </a:p>
      </dgm:t>
    </dgm:pt>
    <dgm:pt modelId="{EF6D17E1-5F2D-4B3F-A294-2818EBCFCB6B}" type="parTrans" cxnId="{431B0F19-FC5E-410E-8A62-F6B82865CFD4}">
      <dgm:prSet/>
      <dgm:spPr/>
    </dgm:pt>
    <dgm:pt modelId="{96FB795D-234D-496C-B2BF-D90DA7B3C18B}" type="sibTrans" cxnId="{431B0F19-FC5E-410E-8A62-F6B82865CFD4}">
      <dgm:prSet/>
      <dgm:spPr/>
    </dgm:pt>
    <dgm:pt modelId="{EF731071-2D6E-4211-A085-E0B29EDB66D7}" type="pres">
      <dgm:prSet presAssocID="{AAE7623D-C5FE-4FCC-802E-47E2B13A23C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DF7A67-F314-4BB6-AE91-E0A751DB245D}" type="pres">
      <dgm:prSet presAssocID="{B8E22B1F-9139-426D-A770-8F1BD52F31F5}" presName="composite" presStyleCnt="0"/>
      <dgm:spPr/>
      <dgm:t>
        <a:bodyPr/>
        <a:lstStyle/>
        <a:p>
          <a:endParaRPr lang="en-US"/>
        </a:p>
      </dgm:t>
    </dgm:pt>
    <dgm:pt modelId="{B509BD69-5280-4A11-A5A1-37B289D73F6C}" type="pres">
      <dgm:prSet presAssocID="{B8E22B1F-9139-426D-A770-8F1BD52F31F5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FF909B-F976-4E93-8162-6CB33ECCD854}" type="pres">
      <dgm:prSet presAssocID="{B8E22B1F-9139-426D-A770-8F1BD52F31F5}" presName="parSh" presStyleLbl="node1" presStyleIdx="0" presStyleCnt="1"/>
      <dgm:spPr/>
      <dgm:t>
        <a:bodyPr/>
        <a:lstStyle/>
        <a:p>
          <a:endParaRPr lang="en-US"/>
        </a:p>
      </dgm:t>
    </dgm:pt>
    <dgm:pt modelId="{97A66652-F248-4529-8AAD-2DED630E10D6}" type="pres">
      <dgm:prSet presAssocID="{B8E22B1F-9139-426D-A770-8F1BD52F31F5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4C3D3D-2CEE-4437-9862-EDBD69EBB184}" srcId="{B8E22B1F-9139-426D-A770-8F1BD52F31F5}" destId="{DAD1F5A8-3159-4697-8049-32A134C2D4B0}" srcOrd="0" destOrd="0" parTransId="{B0029A43-7671-40FA-B909-2F0D7961AD93}" sibTransId="{6EE10B27-E0BE-4A75-8656-C088066BCCFC}"/>
    <dgm:cxn modelId="{B6234190-086D-4074-B06A-31CC0A3B91C8}" type="presOf" srcId="{AAE7623D-C5FE-4FCC-802E-47E2B13A23C2}" destId="{EF731071-2D6E-4211-A085-E0B29EDB66D7}" srcOrd="0" destOrd="0" presId="urn:microsoft.com/office/officeart/2005/8/layout/process3"/>
    <dgm:cxn modelId="{0EE5A53B-69C9-42BF-AA3F-046019907995}" type="presOf" srcId="{B8E22B1F-9139-426D-A770-8F1BD52F31F5}" destId="{B509BD69-5280-4A11-A5A1-37B289D73F6C}" srcOrd="0" destOrd="0" presId="urn:microsoft.com/office/officeart/2005/8/layout/process3"/>
    <dgm:cxn modelId="{DDF5C057-C6C0-45B7-B8AF-D9BB0E7A526E}" type="presOf" srcId="{44381892-DE1D-45D9-AE10-2881A663B0FB}" destId="{97A66652-F248-4529-8AAD-2DED630E10D6}" srcOrd="0" destOrd="1" presId="urn:microsoft.com/office/officeart/2005/8/layout/process3"/>
    <dgm:cxn modelId="{431B0F19-FC5E-410E-8A62-F6B82865CFD4}" srcId="{B8E22B1F-9139-426D-A770-8F1BD52F31F5}" destId="{1F3B1E2E-E742-4060-89EE-61E74CE06917}" srcOrd="4" destOrd="0" parTransId="{EF6D17E1-5F2D-4B3F-A294-2818EBCFCB6B}" sibTransId="{96FB795D-234D-496C-B2BF-D90DA7B3C18B}"/>
    <dgm:cxn modelId="{CC0B7910-EF82-47A6-9392-CD9AB2BEB190}" type="presOf" srcId="{B8E22B1F-9139-426D-A770-8F1BD52F31F5}" destId="{60FF909B-F976-4E93-8162-6CB33ECCD854}" srcOrd="1" destOrd="0" presId="urn:microsoft.com/office/officeart/2005/8/layout/process3"/>
    <dgm:cxn modelId="{A3E94588-178E-40A4-BFEC-34D787219780}" srcId="{B8E22B1F-9139-426D-A770-8F1BD52F31F5}" destId="{B956E766-973A-40B4-88E1-6B666A2651C3}" srcOrd="3" destOrd="0" parTransId="{51D93297-A064-4318-9AC4-0957606E14D2}" sibTransId="{E6B05284-99F6-4863-A7B8-8C0169C6DE3E}"/>
    <dgm:cxn modelId="{D156F4F5-5CA7-4B7E-8F23-4746BB2A0A21}" type="presOf" srcId="{A908207D-A600-4C74-BC64-552C492357B6}" destId="{97A66652-F248-4529-8AAD-2DED630E10D6}" srcOrd="0" destOrd="2" presId="urn:microsoft.com/office/officeart/2005/8/layout/process3"/>
    <dgm:cxn modelId="{7C15481E-2CC9-4284-BC66-1310B98A8798}" type="presOf" srcId="{B956E766-973A-40B4-88E1-6B666A2651C3}" destId="{97A66652-F248-4529-8AAD-2DED630E10D6}" srcOrd="0" destOrd="3" presId="urn:microsoft.com/office/officeart/2005/8/layout/process3"/>
    <dgm:cxn modelId="{534E73DC-3E63-4888-BB45-9886459E26E9}" type="presOf" srcId="{1F3B1E2E-E742-4060-89EE-61E74CE06917}" destId="{97A66652-F248-4529-8AAD-2DED630E10D6}" srcOrd="0" destOrd="4" presId="urn:microsoft.com/office/officeart/2005/8/layout/process3"/>
    <dgm:cxn modelId="{4BE77DB6-846F-42CD-A01E-931727098F64}" srcId="{B8E22B1F-9139-426D-A770-8F1BD52F31F5}" destId="{A908207D-A600-4C74-BC64-552C492357B6}" srcOrd="2" destOrd="0" parTransId="{E62DABE3-EE00-4FF8-8E20-9708F94B4F02}" sibTransId="{C7FE133F-24B2-4E65-ACD0-D855F0C99339}"/>
    <dgm:cxn modelId="{0A6A8730-8D67-4F13-9520-A3AF7FFE9351}" srcId="{B8E22B1F-9139-426D-A770-8F1BD52F31F5}" destId="{44381892-DE1D-45D9-AE10-2881A663B0FB}" srcOrd="1" destOrd="0" parTransId="{50960629-D4EC-4370-A9E0-4F236B4C9893}" sibTransId="{490239E2-4766-4C0E-8E87-4589A685A6D2}"/>
    <dgm:cxn modelId="{3F071A13-5539-4BEC-97AA-6A3E012DE47D}" type="presOf" srcId="{DAD1F5A8-3159-4697-8049-32A134C2D4B0}" destId="{97A66652-F248-4529-8AAD-2DED630E10D6}" srcOrd="0" destOrd="0" presId="urn:microsoft.com/office/officeart/2005/8/layout/process3"/>
    <dgm:cxn modelId="{B5304A2F-6195-4981-B1CE-D0D8B9D90BA1}" srcId="{AAE7623D-C5FE-4FCC-802E-47E2B13A23C2}" destId="{B8E22B1F-9139-426D-A770-8F1BD52F31F5}" srcOrd="0" destOrd="0" parTransId="{99E647EF-880E-4820-BD1A-832BBBFA7753}" sibTransId="{5C59B6B5-27F3-4DD2-B7DB-D477A1F9B25A}"/>
    <dgm:cxn modelId="{F78AAD10-0E75-40B6-960E-E472A71ABC19}" type="presParOf" srcId="{EF731071-2D6E-4211-A085-E0B29EDB66D7}" destId="{F0DF7A67-F314-4BB6-AE91-E0A751DB245D}" srcOrd="0" destOrd="0" presId="urn:microsoft.com/office/officeart/2005/8/layout/process3"/>
    <dgm:cxn modelId="{3DEF57D8-D08F-43DF-A023-FC6FBEBE3CF8}" type="presParOf" srcId="{F0DF7A67-F314-4BB6-AE91-E0A751DB245D}" destId="{B509BD69-5280-4A11-A5A1-37B289D73F6C}" srcOrd="0" destOrd="0" presId="urn:microsoft.com/office/officeart/2005/8/layout/process3"/>
    <dgm:cxn modelId="{B4CE2B18-77C6-4C26-B7CC-C8CE12898760}" type="presParOf" srcId="{F0DF7A67-F314-4BB6-AE91-E0A751DB245D}" destId="{60FF909B-F976-4E93-8162-6CB33ECCD854}" srcOrd="1" destOrd="0" presId="urn:microsoft.com/office/officeart/2005/8/layout/process3"/>
    <dgm:cxn modelId="{EC4A1C1F-64BD-4238-98E6-34C3DC5606EA}" type="presParOf" srcId="{F0DF7A67-F314-4BB6-AE91-E0A751DB245D}" destId="{97A66652-F248-4529-8AAD-2DED630E10D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668F62-79D2-4710-8F02-FD4581D3B1ED}">
      <dsp:nvSpPr>
        <dsp:cNvPr id="0" name=""/>
        <dsp:cNvSpPr/>
      </dsp:nvSpPr>
      <dsp:spPr>
        <a:xfrm>
          <a:off x="0" y="157959"/>
          <a:ext cx="8229600" cy="14022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700" kern="1200" dirty="0" smtClean="0">
              <a:cs typeface="B Zar" pitchFamily="2" charset="-78"/>
            </a:rPr>
            <a:t>چین در عرض ۲۰سال ره صد ساله را پیمود:</a:t>
          </a:r>
          <a:endParaRPr lang="en-US" sz="4700" kern="1200" dirty="0">
            <a:cs typeface="B Zar" pitchFamily="2" charset="-78"/>
          </a:endParaRPr>
        </a:p>
      </dsp:txBody>
      <dsp:txXfrm>
        <a:off x="0" y="157959"/>
        <a:ext cx="8229600" cy="1402245"/>
      </dsp:txXfrm>
    </dsp:sp>
    <dsp:sp modelId="{E6A9B611-AA87-4194-A6AC-FEFD2D486A0F}">
      <dsp:nvSpPr>
        <dsp:cNvPr id="0" name=""/>
        <dsp:cNvSpPr/>
      </dsp:nvSpPr>
      <dsp:spPr>
        <a:xfrm>
          <a:off x="0" y="1560204"/>
          <a:ext cx="8229600" cy="3307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9690" rIns="334264" bIns="59690" numCol="1" spcCol="1270" anchor="t" anchorCtr="0">
          <a:noAutofit/>
        </a:bodyPr>
        <a:lstStyle/>
        <a:p>
          <a:pPr marL="285750" lvl="1" indent="-285750" algn="r" defTabSz="16446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3700" kern="1200" dirty="0" smtClean="0">
              <a:cs typeface="B Zar" pitchFamily="2" charset="-78"/>
            </a:rPr>
            <a:t>در این مدت، زندگی مردم چین ۲۲ بار بهتر گردید.</a:t>
          </a:r>
          <a:endParaRPr lang="en-US" sz="3700" kern="1200" dirty="0">
            <a:cs typeface="B Zar" pitchFamily="2" charset="-78"/>
          </a:endParaRPr>
        </a:p>
        <a:p>
          <a:pPr marL="285750" lvl="1" indent="-285750" algn="r" defTabSz="16446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3700" kern="1200" dirty="0" smtClean="0">
              <a:cs typeface="B Zar" pitchFamily="2" charset="-78"/>
            </a:rPr>
            <a:t>درآمد سرانۀ روستاییان ۵۴ بار افزایش یافت.</a:t>
          </a:r>
          <a:endParaRPr lang="en-US" sz="3700" kern="1200" dirty="0">
            <a:cs typeface="B Zar" pitchFamily="2" charset="-78"/>
          </a:endParaRPr>
        </a:p>
        <a:p>
          <a:pPr marL="285750" lvl="1" indent="-285750" algn="r" defTabSz="164465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a-IR" sz="3700" kern="1200" dirty="0" smtClean="0">
              <a:cs typeface="B Zar" pitchFamily="2" charset="-78"/>
            </a:rPr>
            <a:t>شمار اهالی کم درآمد از ۵۳ درصد به ۸ درصد تقلیل یافت.</a:t>
          </a:r>
          <a:endParaRPr lang="fa-IR" sz="3700" kern="1200" dirty="0">
            <a:cs typeface="B Zar" pitchFamily="2" charset="-78"/>
          </a:endParaRPr>
        </a:p>
      </dsp:txBody>
      <dsp:txXfrm>
        <a:off x="0" y="1560204"/>
        <a:ext cx="8229600" cy="3307859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6039E6-98CB-4B41-A7CC-08EA1085177D}">
      <dsp:nvSpPr>
        <dsp:cNvPr id="0" name=""/>
        <dsp:cNvSpPr/>
      </dsp:nvSpPr>
      <dsp:spPr>
        <a:xfrm>
          <a:off x="0" y="676112"/>
          <a:ext cx="8229600" cy="396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16560" rIns="638708" bIns="142240" numCol="1" spcCol="1270" anchor="t" anchorCtr="0">
          <a:noAutofit/>
        </a:bodyPr>
        <a:lstStyle/>
        <a:p>
          <a:pPr marL="228600" lvl="1" indent="-228600" algn="justLow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افزایش کارامدی فعالیت‌های تجاری (واردات /صادرات)</a:t>
          </a:r>
          <a:endParaRPr lang="en-US" sz="2000" kern="1200" dirty="0">
            <a:cs typeface="B Zar" pitchFamily="2" charset="-78"/>
          </a:endParaRPr>
        </a:p>
        <a:p>
          <a:pPr marL="228600" lvl="1" indent="-228600" algn="justLow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تولید مشترک در خاک چین برای محصولات قابل فروش در ایران ( با استفاده از نیروی انسانی ایرانی مقیم خارج)</a:t>
          </a:r>
          <a:endParaRPr lang="en-US" sz="2000" kern="1200" dirty="0">
            <a:cs typeface="B Zar" pitchFamily="2" charset="-78"/>
          </a:endParaRPr>
        </a:p>
        <a:p>
          <a:pPr marL="228600" lvl="1" indent="-228600" algn="justLow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cs typeface="B Zar" pitchFamily="2" charset="-78"/>
            </a:rPr>
            <a:t>branding</a:t>
          </a:r>
          <a:r>
            <a:rPr lang="fa-IR" sz="2000" kern="1200" dirty="0" smtClean="0">
              <a:cs typeface="B Zar" pitchFamily="2" charset="-78"/>
            </a:rPr>
            <a:t> کالاهای چینی و اخذ نمایندگی رسمی</a:t>
          </a:r>
          <a:endParaRPr lang="en-US" sz="2000" kern="1200" dirty="0">
            <a:cs typeface="B Zar" pitchFamily="2" charset="-78"/>
          </a:endParaRPr>
        </a:p>
        <a:p>
          <a:pPr marL="228600" lvl="1" indent="-228600" algn="justLow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حرکت واردات به سمت کالاهای دارای کیفیت</a:t>
          </a:r>
          <a:endParaRPr lang="en-US" sz="2000" kern="1200" dirty="0">
            <a:cs typeface="B Zar" pitchFamily="2" charset="-78"/>
          </a:endParaRPr>
        </a:p>
        <a:p>
          <a:pPr marL="228600" lvl="1" indent="-228600" algn="justLow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توسعۀ روابط متقابل بازارهای سرمایۀ دو کشور (اعطای متقابل مجوزهای فعالیت برای پذیره‌نویسی، کارگزاری، معامله‌گری، پذیرش اوراق بهادار، ....، بیمه‌ها، ابزارهای تأمینی</a:t>
          </a:r>
          <a:endParaRPr lang="en-US" sz="2000" kern="1200" dirty="0">
            <a:cs typeface="B Zar" pitchFamily="2" charset="-78"/>
          </a:endParaRPr>
        </a:p>
        <a:p>
          <a:pPr marL="228600" lvl="1" indent="-228600" algn="justLow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000" kern="1200" dirty="0" smtClean="0">
              <a:cs typeface="B Zar" pitchFamily="2" charset="-78"/>
            </a:rPr>
            <a:t>توسعۀ روابط متقابل بازارهای پول (مثال: مجوز تأسیس بانک، استفاده از ابزارهای تأمینی)</a:t>
          </a:r>
          <a:endParaRPr lang="en-US" sz="2000" kern="1200" dirty="0">
            <a:cs typeface="B Zar" pitchFamily="2" charset="-78"/>
          </a:endParaRPr>
        </a:p>
      </dsp:txBody>
      <dsp:txXfrm>
        <a:off x="0" y="676112"/>
        <a:ext cx="8229600" cy="3969000"/>
      </dsp:txXfrm>
    </dsp:sp>
    <dsp:sp modelId="{7C99E4EE-CB28-4D50-B426-858E82E5E2F6}">
      <dsp:nvSpPr>
        <dsp:cNvPr id="0" name=""/>
        <dsp:cNvSpPr/>
      </dsp:nvSpPr>
      <dsp:spPr>
        <a:xfrm>
          <a:off x="411480" y="380912"/>
          <a:ext cx="5760720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Titr" pitchFamily="2" charset="-78"/>
            </a:rPr>
            <a:t>اصلاح روابط از دیدگاه بحش خصوصی</a:t>
          </a:r>
          <a:endParaRPr lang="en-US" sz="2000" kern="1200" dirty="0">
            <a:cs typeface="B Titr" pitchFamily="2" charset="-78"/>
          </a:endParaRPr>
        </a:p>
      </dsp:txBody>
      <dsp:txXfrm>
        <a:off x="411480" y="380912"/>
        <a:ext cx="5760720" cy="59040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F8FB28-5EB0-44A0-A873-9EA283DC3C3D}">
      <dsp:nvSpPr>
        <dsp:cNvPr id="0" name=""/>
        <dsp:cNvSpPr/>
      </dsp:nvSpPr>
      <dsp:spPr>
        <a:xfrm>
          <a:off x="0" y="650417"/>
          <a:ext cx="8229600" cy="4035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37388" rIns="638708" bIns="149352" numCol="1" spcCol="1270" anchor="t" anchorCtr="0">
          <a:noAutofit/>
        </a:bodyPr>
        <a:lstStyle/>
        <a:p>
          <a:pPr marL="228600" lvl="1" indent="-228600" algn="justLow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100" kern="1200" dirty="0" smtClean="0">
              <a:cs typeface="B Zar" pitchFamily="2" charset="-78"/>
            </a:rPr>
            <a:t>استفاده از امکانات تجاری هنگ‌کنگ و تایوان بر محور روابط با چین</a:t>
          </a:r>
          <a:endParaRPr lang="en-US" sz="2100" kern="1200" dirty="0">
            <a:cs typeface="B Zar" pitchFamily="2" charset="-78"/>
          </a:endParaRPr>
        </a:p>
        <a:p>
          <a:pPr marL="228600" lvl="1" indent="-228600" algn="justLow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100" kern="1200" dirty="0" smtClean="0">
              <a:cs typeface="B Zar" pitchFamily="2" charset="-78"/>
            </a:rPr>
            <a:t>حرکت از واردات به سمت تولید مشترک با چینی‌ها در خاک ایران برای کاهش هزینه‌ها (ازجمله هزینه‌های تعرفه)</a:t>
          </a:r>
          <a:endParaRPr lang="en-US" sz="2100" kern="1200" dirty="0">
            <a:cs typeface="B Zar" pitchFamily="2" charset="-78"/>
          </a:endParaRPr>
        </a:p>
        <a:p>
          <a:pPr marL="228600" lvl="1" indent="-228600" algn="justLow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100" kern="1200" dirty="0" smtClean="0">
              <a:cs typeface="B Zar" pitchFamily="2" charset="-78"/>
            </a:rPr>
            <a:t>تغییر نحوۀ برخورد، روحیه برای انجام مذاکرات، انجام معاملات و تسلیم نشدن به قدرت اقتصادی طرف دیگر</a:t>
          </a:r>
          <a:endParaRPr lang="en-US" sz="2100" kern="1200" dirty="0">
            <a:cs typeface="B Zar" pitchFamily="2" charset="-78"/>
          </a:endParaRPr>
        </a:p>
        <a:p>
          <a:pPr marL="228600" lvl="1" indent="-228600" algn="justLow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100" kern="1200" dirty="0" smtClean="0">
              <a:cs typeface="B Zar" pitchFamily="2" charset="-78"/>
            </a:rPr>
            <a:t>استفاده از نیروی انسانی خارج از کشور در روابط مشترک با چین</a:t>
          </a:r>
          <a:endParaRPr lang="en-US" sz="2100" kern="1200" dirty="0">
            <a:cs typeface="B Zar" pitchFamily="2" charset="-78"/>
          </a:endParaRPr>
        </a:p>
        <a:p>
          <a:pPr marL="228600" lvl="1" indent="-228600" algn="justLow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100" kern="1200" dirty="0" smtClean="0">
              <a:cs typeface="B Zar" pitchFamily="2" charset="-78"/>
            </a:rPr>
            <a:t>استفاده از مزیت‌های نسبی (مواد اولیه و منابع مالی) برای بسط رابطه با طرف‌های چینی</a:t>
          </a:r>
          <a:endParaRPr lang="en-US" sz="2100" kern="1200" dirty="0">
            <a:cs typeface="B Zar" pitchFamily="2" charset="-78"/>
          </a:endParaRPr>
        </a:p>
        <a:p>
          <a:pPr marL="228600" lvl="1" indent="-228600" algn="justLow" defTabSz="9334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>
            <a:cs typeface="B Zar" pitchFamily="2" charset="-78"/>
          </a:endParaRPr>
        </a:p>
      </dsp:txBody>
      <dsp:txXfrm>
        <a:off x="0" y="650417"/>
        <a:ext cx="8229600" cy="4035150"/>
      </dsp:txXfrm>
    </dsp:sp>
    <dsp:sp modelId="{65482427-5436-4D30-A7E8-62AA1C1A363A}">
      <dsp:nvSpPr>
        <dsp:cNvPr id="0" name=""/>
        <dsp:cNvSpPr/>
      </dsp:nvSpPr>
      <dsp:spPr>
        <a:xfrm>
          <a:off x="411480" y="340457"/>
          <a:ext cx="5760720" cy="619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>
              <a:cs typeface="B Titr" pitchFamily="2" charset="-78"/>
            </a:rPr>
            <a:t>اصلاح روابط از دیدگاه بحش خصوصی</a:t>
          </a:r>
          <a:endParaRPr lang="en-US" sz="2100" kern="1200" dirty="0">
            <a:cs typeface="B Titr" pitchFamily="2" charset="-78"/>
          </a:endParaRPr>
        </a:p>
      </dsp:txBody>
      <dsp:txXfrm>
        <a:off x="411480" y="340457"/>
        <a:ext cx="5760720" cy="61992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6B45E7-8050-47F7-B5A8-AA210E7534A5}">
      <dsp:nvSpPr>
        <dsp:cNvPr id="0" name=""/>
        <dsp:cNvSpPr/>
      </dsp:nvSpPr>
      <dsp:spPr>
        <a:xfrm>
          <a:off x="0" y="571262"/>
          <a:ext cx="8229600" cy="425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520700" rIns="638708" bIns="177800" numCol="1" spcCol="1270" anchor="t" anchorCtr="0">
          <a:noAutofit/>
        </a:bodyPr>
        <a:lstStyle/>
        <a:p>
          <a:pPr marL="228600" lvl="1" indent="-228600" algn="justLow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cs typeface="B Zar" pitchFamily="2" charset="-78"/>
            </a:rPr>
            <a:t>عدم رقابت غیرضروری در برخوردهای تجاری با چین (به دلیل اتخاذ سیاست‌های تجاری متمرکز و مشترک توسط طرف دیگر)</a:t>
          </a:r>
          <a:endParaRPr lang="en-US" sz="2500" b="0" kern="1200" dirty="0">
            <a:cs typeface="B Zar" pitchFamily="2" charset="-78"/>
          </a:endParaRPr>
        </a:p>
        <a:p>
          <a:pPr marL="228600" lvl="1" indent="-228600" algn="justLow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cs typeface="B Zar" pitchFamily="2" charset="-78"/>
            </a:rPr>
            <a:t>سرمایه گذاری مشترک با چینی‌ها در کشورهای ثالث (میزبان9 برای اجرای پروژه های زیربنایی و عمرانی در کشورهای میزبان جهت استفاده از مزیت های نسبی (نیروی کار کارآمد ایرانی در خارج از کشور)</a:t>
          </a:r>
          <a:endParaRPr lang="en-US" sz="2500" kern="1200" dirty="0">
            <a:cs typeface="B Zar" pitchFamily="2" charset="-78"/>
          </a:endParaRPr>
        </a:p>
        <a:p>
          <a:pPr marL="228600" lvl="1" indent="-228600" algn="justLow" defTabSz="11112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500" kern="1200" dirty="0" smtClean="0">
              <a:cs typeface="B Zar" pitchFamily="2" charset="-78"/>
            </a:rPr>
            <a:t>با توجه به عضويت چين در </a:t>
          </a:r>
          <a:r>
            <a:rPr lang="en-US" sz="2500" kern="1200" dirty="0" smtClean="0">
              <a:cs typeface="B Zar" pitchFamily="2" charset="-78"/>
            </a:rPr>
            <a:t>WTO</a:t>
          </a:r>
          <a:r>
            <a:rPr lang="fa-IR" sz="2500" kern="1200" dirty="0" smtClean="0">
              <a:cs typeface="B Zar" pitchFamily="2" charset="-78"/>
            </a:rPr>
            <a:t>، درك اهميت موضوع و فرصت‌هاي آن براي آينده ايران</a:t>
          </a:r>
          <a:endParaRPr lang="en-US" sz="2500" kern="1200" dirty="0">
            <a:cs typeface="B Zar" pitchFamily="2" charset="-78"/>
          </a:endParaRPr>
        </a:p>
      </dsp:txBody>
      <dsp:txXfrm>
        <a:off x="0" y="571262"/>
        <a:ext cx="8229600" cy="4252500"/>
      </dsp:txXfrm>
    </dsp:sp>
    <dsp:sp modelId="{382F7158-0E7B-47D6-AD97-74923D026B79}">
      <dsp:nvSpPr>
        <dsp:cNvPr id="0" name=""/>
        <dsp:cNvSpPr/>
      </dsp:nvSpPr>
      <dsp:spPr>
        <a:xfrm>
          <a:off x="411480" y="202262"/>
          <a:ext cx="5760720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>
              <a:cs typeface="B Titr" pitchFamily="2" charset="-78"/>
            </a:rPr>
            <a:t>اصلاح روابط از دیدگاه بحش خصوصی</a:t>
          </a:r>
          <a:endParaRPr lang="en-US" sz="2500" kern="1200" dirty="0">
            <a:cs typeface="B Titr" pitchFamily="2" charset="-78"/>
          </a:endParaRPr>
        </a:p>
      </dsp:txBody>
      <dsp:txXfrm>
        <a:off x="411480" y="202262"/>
        <a:ext cx="5760720" cy="73800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D1A734-689B-42D8-ADBB-2EEEC9D1105D}">
      <dsp:nvSpPr>
        <dsp:cNvPr id="0" name=""/>
        <dsp:cNvSpPr/>
      </dsp:nvSpPr>
      <dsp:spPr>
        <a:xfrm>
          <a:off x="6915275" y="2996228"/>
          <a:ext cx="91440" cy="5005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05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C5A3D4-7CE0-430E-B377-A0A7EF44A27B}">
      <dsp:nvSpPr>
        <dsp:cNvPr id="0" name=""/>
        <dsp:cNvSpPr/>
      </dsp:nvSpPr>
      <dsp:spPr>
        <a:xfrm>
          <a:off x="4076700" y="1303791"/>
          <a:ext cx="2884295" cy="500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290"/>
              </a:lnTo>
              <a:lnTo>
                <a:pt x="2884295" y="250290"/>
              </a:lnTo>
              <a:lnTo>
                <a:pt x="2884295" y="5005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12D286-BEEB-4FA5-89B0-25235854803B}">
      <dsp:nvSpPr>
        <dsp:cNvPr id="0" name=""/>
        <dsp:cNvSpPr/>
      </dsp:nvSpPr>
      <dsp:spPr>
        <a:xfrm>
          <a:off x="4030979" y="2996228"/>
          <a:ext cx="91440" cy="5005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05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0A58F3-24F8-4A13-9581-304729611AFF}">
      <dsp:nvSpPr>
        <dsp:cNvPr id="0" name=""/>
        <dsp:cNvSpPr/>
      </dsp:nvSpPr>
      <dsp:spPr>
        <a:xfrm>
          <a:off x="4030979" y="1303791"/>
          <a:ext cx="91440" cy="5005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05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53685E-8F93-41C1-81F9-DF12A21F91FE}">
      <dsp:nvSpPr>
        <dsp:cNvPr id="0" name=""/>
        <dsp:cNvSpPr/>
      </dsp:nvSpPr>
      <dsp:spPr>
        <a:xfrm>
          <a:off x="1146684" y="2996228"/>
          <a:ext cx="91440" cy="5005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05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57839B-E861-4B04-8A1E-4CB9D220BF06}">
      <dsp:nvSpPr>
        <dsp:cNvPr id="0" name=""/>
        <dsp:cNvSpPr/>
      </dsp:nvSpPr>
      <dsp:spPr>
        <a:xfrm>
          <a:off x="1192404" y="1303791"/>
          <a:ext cx="2884295" cy="500580"/>
        </a:xfrm>
        <a:custGeom>
          <a:avLst/>
          <a:gdLst/>
          <a:ahLst/>
          <a:cxnLst/>
          <a:rect l="0" t="0" r="0" b="0"/>
          <a:pathLst>
            <a:path>
              <a:moveTo>
                <a:pt x="2884295" y="0"/>
              </a:moveTo>
              <a:lnTo>
                <a:pt x="2884295" y="250290"/>
              </a:lnTo>
              <a:lnTo>
                <a:pt x="0" y="250290"/>
              </a:lnTo>
              <a:lnTo>
                <a:pt x="0" y="5005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23A447-2279-41E2-BAFB-D2E67EDC149A}">
      <dsp:nvSpPr>
        <dsp:cNvPr id="0" name=""/>
        <dsp:cNvSpPr/>
      </dsp:nvSpPr>
      <dsp:spPr>
        <a:xfrm>
          <a:off x="381000" y="111933"/>
          <a:ext cx="7391399" cy="11918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sz="1700" b="1" i="0" u="none" strike="noStrike" kern="1200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B Lotus" pitchFamily="2" charset="-78"/>
            </a:rPr>
            <a:t>قوانين اصلي حاكم بر سرمايه‌گذاري خارجي (قانون شركت‌ها، قانون بنگاه‌هاي اقتصادي با مالكيت كامل خارجي‌، قانون مشاركت عملي شركتي، قانون مشاركت عملي قراردادي)</a:t>
          </a:r>
          <a:endParaRPr kumimoji="0" lang="fa-IR" sz="1700" b="1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381000" y="111933"/>
        <a:ext cx="7391399" cy="1191857"/>
      </dsp:txXfrm>
    </dsp:sp>
    <dsp:sp modelId="{7767DCBE-5FEC-41D1-B3E7-A2290578F071}">
      <dsp:nvSpPr>
        <dsp:cNvPr id="0" name=""/>
        <dsp:cNvSpPr/>
      </dsp:nvSpPr>
      <dsp:spPr>
        <a:xfrm>
          <a:off x="547" y="1804371"/>
          <a:ext cx="2383714" cy="11918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sz="1700" b="1" i="0" u="none" strike="noStrike" kern="1200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B Lotus" pitchFamily="2" charset="-78"/>
            </a:rPr>
            <a:t>قانون و مقررات مربوط به صنعت و رشته‌هاي فعاليت</a:t>
          </a:r>
          <a:endParaRPr kumimoji="0" lang="fa-IR" sz="1700" b="1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547" y="1804371"/>
        <a:ext cx="2383714" cy="1191857"/>
      </dsp:txXfrm>
    </dsp:sp>
    <dsp:sp modelId="{3B264F70-368F-4B6D-860A-5DB08A3E1086}">
      <dsp:nvSpPr>
        <dsp:cNvPr id="0" name=""/>
        <dsp:cNvSpPr/>
      </dsp:nvSpPr>
      <dsp:spPr>
        <a:xfrm>
          <a:off x="547" y="3496808"/>
          <a:ext cx="2383714" cy="11918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sz="1700" b="1" i="0" u="none" strike="noStrike" kern="1200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B Lotus" pitchFamily="2" charset="-78"/>
            </a:rPr>
            <a:t>مثل مقررات بخش‌هاي خاص</a:t>
          </a:r>
          <a:endParaRPr kumimoji="0" lang="en-US" sz="1700" b="1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1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sz="1700" b="1" i="0" u="none" strike="noStrike" kern="1200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B Lotus" pitchFamily="2" charset="-78"/>
            </a:rPr>
            <a:t>صنعت و تجارت</a:t>
          </a:r>
          <a:endParaRPr kumimoji="0" lang="fa-IR" sz="1700" b="1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547" y="3496808"/>
        <a:ext cx="2383714" cy="1191857"/>
      </dsp:txXfrm>
    </dsp:sp>
    <dsp:sp modelId="{0F16D5BA-EA88-4D8B-AD20-5F7FDEEEA313}">
      <dsp:nvSpPr>
        <dsp:cNvPr id="0" name=""/>
        <dsp:cNvSpPr/>
      </dsp:nvSpPr>
      <dsp:spPr>
        <a:xfrm>
          <a:off x="2884842" y="1804371"/>
          <a:ext cx="2383714" cy="11918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sz="1700" b="1" i="0" u="none" strike="noStrike" kern="1200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B Lotus" pitchFamily="2" charset="-78"/>
            </a:rPr>
            <a:t>قانون و مقررات مربوط به ادارات دولتي</a:t>
          </a:r>
          <a:endParaRPr kumimoji="0" lang="fa-IR" sz="1700" b="1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2884842" y="1804371"/>
        <a:ext cx="2383714" cy="1191857"/>
      </dsp:txXfrm>
    </dsp:sp>
    <dsp:sp modelId="{020C5472-736F-43CD-AB24-94F54104C78E}">
      <dsp:nvSpPr>
        <dsp:cNvPr id="0" name=""/>
        <dsp:cNvSpPr/>
      </dsp:nvSpPr>
      <dsp:spPr>
        <a:xfrm>
          <a:off x="2884842" y="3496808"/>
          <a:ext cx="2383714" cy="11918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sz="1700" b="1" i="0" u="none" strike="noStrike" kern="1200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B Lotus" pitchFamily="2" charset="-78"/>
            </a:rPr>
            <a:t>مثلاً قانون سرمايه‌گذاري خارجي</a:t>
          </a:r>
          <a:endParaRPr kumimoji="0" lang="en-US" sz="1700" b="1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1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sz="1700" b="1" i="0" u="none" strike="noStrike" kern="1200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B Lotus" pitchFamily="2" charset="-78"/>
            </a:rPr>
            <a:t>قانون ماليات بر درآمد </a:t>
          </a:r>
          <a:endParaRPr kumimoji="0" lang="en-US" sz="1700" b="1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1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sz="1700" b="1" i="0" u="none" strike="noStrike" kern="1200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B Lotus" pitchFamily="2" charset="-78"/>
            </a:rPr>
            <a:t>قانون مربوط به ارز</a:t>
          </a:r>
          <a:endParaRPr kumimoji="0" lang="fa-IR" sz="1700" b="1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2884842" y="3496808"/>
        <a:ext cx="2383714" cy="1191857"/>
      </dsp:txXfrm>
    </dsp:sp>
    <dsp:sp modelId="{074B1346-70F3-4619-A3DB-BA065CBAD6E6}">
      <dsp:nvSpPr>
        <dsp:cNvPr id="0" name=""/>
        <dsp:cNvSpPr/>
      </dsp:nvSpPr>
      <dsp:spPr>
        <a:xfrm>
          <a:off x="5769137" y="1804371"/>
          <a:ext cx="2383714" cy="11918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sz="1700" b="1" i="0" u="none" strike="noStrike" kern="1200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B Lotus" pitchFamily="2" charset="-78"/>
            </a:rPr>
            <a:t>قانون و مقررات مربوط به مناطق اقتصادي</a:t>
          </a:r>
          <a:endParaRPr kumimoji="0" lang="fa-IR" sz="1700" b="1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5769137" y="1804371"/>
        <a:ext cx="2383714" cy="1191857"/>
      </dsp:txXfrm>
    </dsp:sp>
    <dsp:sp modelId="{3CC9A03D-508B-45DC-8B2E-97F3AC34ECA3}">
      <dsp:nvSpPr>
        <dsp:cNvPr id="0" name=""/>
        <dsp:cNvSpPr/>
      </dsp:nvSpPr>
      <dsp:spPr>
        <a:xfrm>
          <a:off x="5769137" y="3496808"/>
          <a:ext cx="2383714" cy="11918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sz="1700" b="1" i="0" u="none" strike="noStrike" kern="1200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B Lotus" pitchFamily="2" charset="-78"/>
            </a:rPr>
            <a:t>مثلاً مناطق آزاد </a:t>
          </a:r>
          <a:endParaRPr kumimoji="0" lang="en-US" sz="1700" b="1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1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fa-IR" sz="1700" b="1" i="0" u="none" strike="noStrike" kern="1200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B Lotus" pitchFamily="2" charset="-78"/>
            </a:rPr>
            <a:t>مناطق فراوري براي صادرات</a:t>
          </a:r>
          <a:endParaRPr kumimoji="0" lang="fa-IR" sz="1700" b="1" i="0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5769137" y="3496808"/>
        <a:ext cx="2383714" cy="1191857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FF909B-F976-4E93-8162-6CB33ECCD854}">
      <dsp:nvSpPr>
        <dsp:cNvPr id="0" name=""/>
        <dsp:cNvSpPr/>
      </dsp:nvSpPr>
      <dsp:spPr>
        <a:xfrm>
          <a:off x="0" y="128093"/>
          <a:ext cx="6830568" cy="19599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99060" numCol="1" spcCol="1270" anchor="t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>
              <a:cs typeface="B Zar" pitchFamily="2" charset="-78"/>
            </a:rPr>
            <a:t>شركا، مشتريان، تأمين‌كنندگان مواد، رقبا، ارائه‌كنندگان خدمات و رسانه‌ها توسط حزب و بوروكراسي دولتي موازي اداره مي‌شوند</a:t>
          </a:r>
          <a:endParaRPr lang="fa-IR" sz="2600" kern="1200" dirty="0">
            <a:cs typeface="B Zar" pitchFamily="2" charset="-78"/>
          </a:endParaRPr>
        </a:p>
      </dsp:txBody>
      <dsp:txXfrm>
        <a:off x="0" y="128093"/>
        <a:ext cx="6830568" cy="1306638"/>
      </dsp:txXfrm>
    </dsp:sp>
    <dsp:sp modelId="{97A66652-F248-4529-8AAD-2DED630E10D6}">
      <dsp:nvSpPr>
        <dsp:cNvPr id="0" name=""/>
        <dsp:cNvSpPr/>
      </dsp:nvSpPr>
      <dsp:spPr>
        <a:xfrm>
          <a:off x="1399032" y="1434731"/>
          <a:ext cx="6830568" cy="3463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t" anchorCtr="0">
          <a:noAutofit/>
        </a:bodyPr>
        <a:lstStyle/>
        <a:p>
          <a:pPr marL="228600" lvl="1" indent="-228600" algn="justLow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600" kern="1200" dirty="0" smtClean="0">
              <a:cs typeface="B Zar" pitchFamily="2" charset="-78"/>
            </a:rPr>
            <a:t>گسترش اعتبار و شهرت</a:t>
          </a:r>
          <a:endParaRPr lang="en-US" sz="2600" kern="1200" dirty="0">
            <a:cs typeface="B Zar" pitchFamily="2" charset="-78"/>
          </a:endParaRPr>
        </a:p>
        <a:p>
          <a:pPr marL="228600" lvl="1" indent="-228600" algn="justLow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600" kern="1200" dirty="0" smtClean="0">
              <a:cs typeface="B Zar" pitchFamily="2" charset="-78"/>
            </a:rPr>
            <a:t>حل مشكل و مسأله</a:t>
          </a:r>
          <a:endParaRPr lang="en-US" sz="2600" kern="1200" dirty="0">
            <a:cs typeface="B Zar" pitchFamily="2" charset="-78"/>
          </a:endParaRPr>
        </a:p>
        <a:p>
          <a:pPr marL="228600" lvl="1" indent="-228600" algn="justLow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600" kern="1200" dirty="0" smtClean="0">
              <a:cs typeface="B Zar" pitchFamily="2" charset="-78"/>
            </a:rPr>
            <a:t>پايش سياست‌ها و شكل‌دادن به مقررات</a:t>
          </a:r>
          <a:endParaRPr lang="en-US" sz="2600" kern="1200" dirty="0">
            <a:cs typeface="B Zar" pitchFamily="2" charset="-78"/>
          </a:endParaRPr>
        </a:p>
        <a:p>
          <a:pPr marL="228600" lvl="1" indent="-228600" algn="justLow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600" kern="1200" dirty="0" smtClean="0">
              <a:cs typeface="B Zar" pitchFamily="2" charset="-78"/>
            </a:rPr>
            <a:t>حمايت مستقيم تجاري</a:t>
          </a:r>
          <a:endParaRPr lang="en-US" sz="2600" kern="1200" dirty="0">
            <a:cs typeface="B Zar" pitchFamily="2" charset="-78"/>
          </a:endParaRPr>
        </a:p>
        <a:p>
          <a:pPr marL="228600" lvl="1" indent="-228600" algn="justLow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600" kern="1200" dirty="0" smtClean="0">
              <a:cs typeface="B Zar" pitchFamily="2" charset="-78"/>
            </a:rPr>
            <a:t>هرجا ممكن باشد پيوند اهداف با خواست‌هاي دولتي</a:t>
          </a:r>
          <a:endParaRPr lang="en-US" sz="2600" kern="1200" dirty="0">
            <a:cs typeface="B Zar" pitchFamily="2" charset="-78"/>
          </a:endParaRPr>
        </a:p>
      </dsp:txBody>
      <dsp:txXfrm>
        <a:off x="1399032" y="1434731"/>
        <a:ext cx="6830568" cy="34632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FF909B-F976-4E93-8162-6CB33ECCD854}">
      <dsp:nvSpPr>
        <dsp:cNvPr id="0" name=""/>
        <dsp:cNvSpPr/>
      </dsp:nvSpPr>
      <dsp:spPr>
        <a:xfrm>
          <a:off x="0" y="63721"/>
          <a:ext cx="6830568" cy="12998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Zar" pitchFamily="2" charset="-78"/>
            </a:rPr>
            <a:t>پیش‌بینی‌های صندوق بین‌المللی پول در سال 2011</a:t>
          </a:r>
          <a:endParaRPr lang="fa-IR" sz="2800" kern="1200" dirty="0">
            <a:cs typeface="B Zar" pitchFamily="2" charset="-78"/>
          </a:endParaRPr>
        </a:p>
      </dsp:txBody>
      <dsp:txXfrm>
        <a:off x="0" y="63721"/>
        <a:ext cx="6830568" cy="866582"/>
      </dsp:txXfrm>
    </dsp:sp>
    <dsp:sp modelId="{97A66652-F248-4529-8AAD-2DED630E10D6}">
      <dsp:nvSpPr>
        <dsp:cNvPr id="0" name=""/>
        <dsp:cNvSpPr/>
      </dsp:nvSpPr>
      <dsp:spPr>
        <a:xfrm>
          <a:off x="1399032" y="930303"/>
          <a:ext cx="6830568" cy="403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285750" lvl="1" indent="-285750" algn="justLow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kern="1200" dirty="0" smtClean="0">
              <a:cs typeface="B Zar" pitchFamily="2" charset="-78"/>
            </a:rPr>
            <a:t>تا ۵ سال آینده سهم چین در اقتصاد جهانی از ۱۴ درصد در حال حاضر به ۱٨ درصد خواهد رسید</a:t>
          </a:r>
          <a:endParaRPr lang="en-US" sz="2800" kern="1200" dirty="0">
            <a:cs typeface="B Zar" pitchFamily="2" charset="-78"/>
          </a:endParaRPr>
        </a:p>
        <a:p>
          <a:pPr marL="285750" lvl="1" indent="-285750" algn="justLow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kern="1200" dirty="0" smtClean="0">
              <a:cs typeface="B Zar" pitchFamily="2" charset="-78"/>
            </a:rPr>
            <a:t>تولید ناخالص داخلی چین در سال 2016 به 19 هزار میلیارد دلار خواهد رسید. </a:t>
          </a:r>
          <a:endParaRPr lang="en-US" sz="2800" kern="1200" dirty="0">
            <a:cs typeface="B Zar" pitchFamily="2" charset="-78"/>
          </a:endParaRPr>
        </a:p>
        <a:p>
          <a:pPr marL="285750" lvl="1" indent="-285750" algn="justLow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kern="1200" dirty="0" smtClean="0">
              <a:cs typeface="B Zar" pitchFamily="2" charset="-78"/>
            </a:rPr>
            <a:t>چین در پنج سال آینده به نخستین اقتصاد جهان تبدیل می‌شود.</a:t>
          </a:r>
          <a:endParaRPr lang="en-US" sz="2800" kern="1200" dirty="0">
            <a:cs typeface="B Zar" pitchFamily="2" charset="-78"/>
          </a:endParaRPr>
        </a:p>
      </dsp:txBody>
      <dsp:txXfrm>
        <a:off x="1399032" y="930303"/>
        <a:ext cx="6830568" cy="40320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5575AD-05D9-4840-B630-DC7C45CD4F1D}">
      <dsp:nvSpPr>
        <dsp:cNvPr id="0" name=""/>
        <dsp:cNvSpPr/>
      </dsp:nvSpPr>
      <dsp:spPr>
        <a:xfrm>
          <a:off x="0" y="423469"/>
          <a:ext cx="8229600" cy="6461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>
              <a:cs typeface="B Zar" pitchFamily="2" charset="-78"/>
            </a:rPr>
            <a:t>كمك از انجمن‌هاي صنعتي (برخوردار از پشتيباني دولت چين) </a:t>
          </a:r>
          <a:r>
            <a:rPr lang="en-US" sz="2100" kern="1200" dirty="0" smtClean="0">
              <a:cs typeface="B Zar" pitchFamily="2" charset="-78"/>
              <a:sym typeface="Wingdings" pitchFamily="2" charset="2"/>
            </a:rPr>
            <a:t></a:t>
          </a:r>
          <a:r>
            <a:rPr lang="fa-IR" sz="2100" kern="1200" dirty="0" smtClean="0">
              <a:cs typeface="B Zar" pitchFamily="2" charset="-78"/>
              <a:sym typeface="Wingdings" pitchFamily="2" charset="2"/>
            </a:rPr>
            <a:t> تهية فهرست شركت‌هاي هدف</a:t>
          </a:r>
          <a:endParaRPr lang="en-US" sz="2100" kern="1200" dirty="0">
            <a:cs typeface="B Zar" pitchFamily="2" charset="-78"/>
          </a:endParaRPr>
        </a:p>
      </dsp:txBody>
      <dsp:txXfrm>
        <a:off x="0" y="423469"/>
        <a:ext cx="8229600" cy="646114"/>
      </dsp:txXfrm>
    </dsp:sp>
    <dsp:sp modelId="{F9852A6C-9854-4902-8539-2B7F2558AB73}">
      <dsp:nvSpPr>
        <dsp:cNvPr id="0" name=""/>
        <dsp:cNvSpPr/>
      </dsp:nvSpPr>
      <dsp:spPr>
        <a:xfrm>
          <a:off x="0" y="1130064"/>
          <a:ext cx="8229600" cy="6461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>
              <a:cs typeface="B Zar" pitchFamily="2" charset="-78"/>
            </a:rPr>
            <a:t>30 سال فضاي باز نسبت به جهان</a:t>
          </a:r>
          <a:endParaRPr lang="en-US" sz="2100" kern="1200" dirty="0">
            <a:cs typeface="B Zar" pitchFamily="2" charset="-78"/>
          </a:endParaRPr>
        </a:p>
      </dsp:txBody>
      <dsp:txXfrm>
        <a:off x="0" y="1130064"/>
        <a:ext cx="8229600" cy="646114"/>
      </dsp:txXfrm>
    </dsp:sp>
    <dsp:sp modelId="{F8313D7E-DFDC-4ED1-8A96-B4329AFD2BE5}">
      <dsp:nvSpPr>
        <dsp:cNvPr id="0" name=""/>
        <dsp:cNvSpPr/>
      </dsp:nvSpPr>
      <dsp:spPr>
        <a:xfrm>
          <a:off x="0" y="1836658"/>
          <a:ext cx="8229600" cy="6461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>
              <a:cs typeface="B Zar" pitchFamily="2" charset="-78"/>
            </a:rPr>
            <a:t>500 شركت بزرگ دنيا در چين مستقر شده‌اند</a:t>
          </a:r>
          <a:endParaRPr lang="en-US" sz="2100" kern="1200" dirty="0">
            <a:cs typeface="B Zar" pitchFamily="2" charset="-78"/>
          </a:endParaRPr>
        </a:p>
      </dsp:txBody>
      <dsp:txXfrm>
        <a:off x="0" y="1836658"/>
        <a:ext cx="8229600" cy="646114"/>
      </dsp:txXfrm>
    </dsp:sp>
    <dsp:sp modelId="{2C04CA8A-8515-4301-8E91-0DCBDC67DEEE}">
      <dsp:nvSpPr>
        <dsp:cNvPr id="0" name=""/>
        <dsp:cNvSpPr/>
      </dsp:nvSpPr>
      <dsp:spPr>
        <a:xfrm>
          <a:off x="0" y="2543252"/>
          <a:ext cx="8229600" cy="6461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>
              <a:cs typeface="B Zar" pitchFamily="2" charset="-78"/>
            </a:rPr>
            <a:t>رقابت شديد </a:t>
          </a:r>
          <a:endParaRPr lang="en-US" sz="2100" kern="1200" dirty="0">
            <a:cs typeface="B Zar" pitchFamily="2" charset="-78"/>
          </a:endParaRPr>
        </a:p>
      </dsp:txBody>
      <dsp:txXfrm>
        <a:off x="0" y="2543252"/>
        <a:ext cx="8229600" cy="646114"/>
      </dsp:txXfrm>
    </dsp:sp>
    <dsp:sp modelId="{8A92BDA9-359C-4DA4-B683-AEBF6A25BBD1}">
      <dsp:nvSpPr>
        <dsp:cNvPr id="0" name=""/>
        <dsp:cNvSpPr/>
      </dsp:nvSpPr>
      <dsp:spPr>
        <a:xfrm>
          <a:off x="0" y="3249846"/>
          <a:ext cx="8229600" cy="6461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>
              <a:cs typeface="B Zar" pitchFamily="2" charset="-78"/>
            </a:rPr>
            <a:t>تجربه در مشاركت با خارجي‌ها</a:t>
          </a:r>
          <a:endParaRPr lang="en-US" sz="2100" kern="1200" dirty="0">
            <a:cs typeface="B Zar" pitchFamily="2" charset="-78"/>
          </a:endParaRPr>
        </a:p>
      </dsp:txBody>
      <dsp:txXfrm>
        <a:off x="0" y="3249846"/>
        <a:ext cx="8229600" cy="646114"/>
      </dsp:txXfrm>
    </dsp:sp>
    <dsp:sp modelId="{BF7477DC-661E-411C-9FDE-5B57E63F13A6}">
      <dsp:nvSpPr>
        <dsp:cNvPr id="0" name=""/>
        <dsp:cNvSpPr/>
      </dsp:nvSpPr>
      <dsp:spPr>
        <a:xfrm>
          <a:off x="0" y="3956440"/>
          <a:ext cx="8229600" cy="6461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kern="1200" dirty="0" smtClean="0">
              <a:cs typeface="B Zar" pitchFamily="2" charset="-78"/>
            </a:rPr>
            <a:t>كمك از شركت‌هاي ايراني خارجي (امريكا، كانادا، ...)</a:t>
          </a:r>
          <a:endParaRPr lang="en-US" sz="2100" kern="1200" dirty="0">
            <a:cs typeface="B Zar" pitchFamily="2" charset="-78"/>
          </a:endParaRPr>
        </a:p>
      </dsp:txBody>
      <dsp:txXfrm>
        <a:off x="0" y="3956440"/>
        <a:ext cx="8229600" cy="64611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BC5F04-22AE-4482-A39F-5963CF5616F3}">
      <dsp:nvSpPr>
        <dsp:cNvPr id="0" name=""/>
        <dsp:cNvSpPr/>
      </dsp:nvSpPr>
      <dsp:spPr>
        <a:xfrm>
          <a:off x="0" y="0"/>
          <a:ext cx="8229600" cy="5026025"/>
        </a:xfrm>
        <a:prstGeom prst="roundRect">
          <a:avLst>
            <a:gd name="adj" fmla="val 85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3900754" numCol="1" spcCol="1270" anchor="t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kern="1200" dirty="0" smtClean="0">
              <a:cs typeface="B Zar" pitchFamily="2" charset="-78"/>
            </a:rPr>
            <a:t>مجرای تجارت</a:t>
          </a:r>
          <a:endParaRPr lang="en-US" sz="3700" kern="1200" dirty="0">
            <a:cs typeface="B Zar" pitchFamily="2" charset="-78"/>
          </a:endParaRPr>
        </a:p>
      </dsp:txBody>
      <dsp:txXfrm>
        <a:off x="0" y="0"/>
        <a:ext cx="8229600" cy="5026025"/>
      </dsp:txXfrm>
    </dsp:sp>
    <dsp:sp modelId="{F0B9EB77-992B-4C2E-994E-B3EDE26593A8}">
      <dsp:nvSpPr>
        <dsp:cNvPr id="0" name=""/>
        <dsp:cNvSpPr/>
      </dsp:nvSpPr>
      <dsp:spPr>
        <a:xfrm>
          <a:off x="205740" y="1256506"/>
          <a:ext cx="7818120" cy="3518217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2234068" numCol="1" spcCol="1270" anchor="t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kern="1200" dirty="0" smtClean="0">
              <a:cs typeface="B Zar" pitchFamily="2" charset="-78"/>
            </a:rPr>
            <a:t>مجرای مالی</a:t>
          </a:r>
          <a:endParaRPr lang="en-US" sz="3700" kern="1200" dirty="0">
            <a:cs typeface="B Zar" pitchFamily="2" charset="-78"/>
          </a:endParaRPr>
        </a:p>
      </dsp:txBody>
      <dsp:txXfrm>
        <a:off x="205740" y="1256506"/>
        <a:ext cx="7818120" cy="3518217"/>
      </dsp:txXfrm>
    </dsp:sp>
    <dsp:sp modelId="{7CC6FC8A-CBFF-4DD5-B4C0-D37D16ABD05D}">
      <dsp:nvSpPr>
        <dsp:cNvPr id="0" name=""/>
        <dsp:cNvSpPr/>
      </dsp:nvSpPr>
      <dsp:spPr>
        <a:xfrm>
          <a:off x="411480" y="2513012"/>
          <a:ext cx="7406640" cy="2010410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263144" numCol="1" spcCol="1270" anchor="t" anchorCtr="0">
          <a:noAutofit/>
        </a:bodyPr>
        <a:lstStyle/>
        <a:p>
          <a:pPr lvl="0" algn="ct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700" kern="1200" dirty="0" smtClean="0">
              <a:cs typeface="B Zar" pitchFamily="2" charset="-78"/>
            </a:rPr>
            <a:t>مجرای قیمت کالاهای اساسی</a:t>
          </a:r>
          <a:endParaRPr lang="en-US" sz="3700" kern="1200" dirty="0">
            <a:cs typeface="B Zar" pitchFamily="2" charset="-78"/>
          </a:endParaRPr>
        </a:p>
      </dsp:txBody>
      <dsp:txXfrm>
        <a:off x="411480" y="2513012"/>
        <a:ext cx="7406640" cy="201041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507C87-D552-4A74-AE4E-6A9AB6F33051}">
      <dsp:nvSpPr>
        <dsp:cNvPr id="0" name=""/>
        <dsp:cNvSpPr/>
      </dsp:nvSpPr>
      <dsp:spPr>
        <a:xfrm>
          <a:off x="0" y="132260"/>
          <a:ext cx="6830568" cy="22876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118110" numCol="1" spcCol="1270" anchor="t" anchorCtr="0">
          <a:noAutofit/>
        </a:bodyPr>
        <a:lstStyle/>
        <a:p>
          <a:pPr lvl="0" algn="justLow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>
              <a:cs typeface="B Zar" pitchFamily="2" charset="-78"/>
            </a:rPr>
            <a:t>رابطۀ تجاری ایران با چین همانند روابط کشورهای در حال توسعه با کشورهای توسعه‌یافته است:</a:t>
          </a:r>
          <a:endParaRPr lang="en-US" sz="3100" kern="1200" dirty="0">
            <a:cs typeface="B Zar" pitchFamily="2" charset="-78"/>
          </a:endParaRPr>
        </a:p>
      </dsp:txBody>
      <dsp:txXfrm>
        <a:off x="0" y="132260"/>
        <a:ext cx="6830568" cy="1525103"/>
      </dsp:txXfrm>
    </dsp:sp>
    <dsp:sp modelId="{E7698C24-2C38-4B95-9C29-FEE3EB8E3DFE}">
      <dsp:nvSpPr>
        <dsp:cNvPr id="0" name=""/>
        <dsp:cNvSpPr/>
      </dsp:nvSpPr>
      <dsp:spPr>
        <a:xfrm>
          <a:off x="1399032" y="1657364"/>
          <a:ext cx="6830568" cy="323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t" anchorCtr="0">
          <a:noAutofit/>
        </a:bodyPr>
        <a:lstStyle/>
        <a:p>
          <a:pPr marL="285750" lvl="1" indent="-285750" algn="justLow" defTabSz="13779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100" kern="1200" dirty="0" smtClean="0">
              <a:cs typeface="B Zar" pitchFamily="2" charset="-78"/>
            </a:rPr>
            <a:t>واردات ایران از چین اغلب شامل مصنوعات می‌شود.</a:t>
          </a:r>
          <a:endParaRPr lang="en-US" sz="3100" kern="1200" dirty="0">
            <a:cs typeface="B Zar" pitchFamily="2" charset="-78"/>
          </a:endParaRPr>
        </a:p>
        <a:p>
          <a:pPr marL="285750" lvl="1" indent="-285750" algn="justLow" defTabSz="13779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100" kern="1200" dirty="0" smtClean="0">
              <a:cs typeface="B Zar" pitchFamily="2" charset="-78"/>
            </a:rPr>
            <a:t>صادرات ایران به چین اغلب شامل مواد اولیه است.</a:t>
          </a:r>
          <a:endParaRPr lang="en-US" sz="3100" kern="1200" dirty="0">
            <a:cs typeface="B Zar" pitchFamily="2" charset="-78"/>
          </a:endParaRPr>
        </a:p>
        <a:p>
          <a:pPr marL="285750" lvl="1" indent="-285750" algn="justLow" defTabSz="13779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100" kern="1200" dirty="0" smtClean="0">
              <a:cs typeface="B Zar" pitchFamily="2" charset="-78"/>
            </a:rPr>
            <a:t>11 درصد از نیاز انرژی چین از ایران تأمین می‌شود.</a:t>
          </a:r>
          <a:endParaRPr lang="en-US" sz="3100" kern="1200" dirty="0">
            <a:cs typeface="B Zar" pitchFamily="2" charset="-78"/>
          </a:endParaRPr>
        </a:p>
      </dsp:txBody>
      <dsp:txXfrm>
        <a:off x="1399032" y="1657364"/>
        <a:ext cx="6830568" cy="32364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015EB9-C8BC-4BD8-B901-E3A9510B2A19}">
      <dsp:nvSpPr>
        <dsp:cNvPr id="0" name=""/>
        <dsp:cNvSpPr/>
      </dsp:nvSpPr>
      <dsp:spPr>
        <a:xfrm>
          <a:off x="0" y="32661"/>
          <a:ext cx="8229600" cy="923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Zar" pitchFamily="2" charset="-78"/>
            </a:rPr>
            <a:t>جذب سرمایۀ بسیار در گذشته (ادامه دارد.)</a:t>
          </a:r>
          <a:endParaRPr lang="en-US" sz="3000" kern="1200" dirty="0">
            <a:cs typeface="B Zar" pitchFamily="2" charset="-78"/>
          </a:endParaRPr>
        </a:p>
      </dsp:txBody>
      <dsp:txXfrm>
        <a:off x="0" y="32661"/>
        <a:ext cx="8229600" cy="923020"/>
      </dsp:txXfrm>
    </dsp:sp>
    <dsp:sp modelId="{82BD6E6B-E6B3-423C-A8AD-19B07C7D4E6E}">
      <dsp:nvSpPr>
        <dsp:cNvPr id="0" name=""/>
        <dsp:cNvSpPr/>
      </dsp:nvSpPr>
      <dsp:spPr>
        <a:xfrm>
          <a:off x="0" y="1042082"/>
          <a:ext cx="8229600" cy="923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Zar" pitchFamily="2" charset="-78"/>
            </a:rPr>
            <a:t>احتمال سرمایه‌گذاری مستقیم خارجی در ایران</a:t>
          </a:r>
          <a:endParaRPr lang="en-US" sz="3000" kern="1200" dirty="0">
            <a:cs typeface="B Zar" pitchFamily="2" charset="-78"/>
          </a:endParaRPr>
        </a:p>
      </dsp:txBody>
      <dsp:txXfrm>
        <a:off x="0" y="1042082"/>
        <a:ext cx="8229600" cy="923020"/>
      </dsp:txXfrm>
    </dsp:sp>
    <dsp:sp modelId="{9699808F-C671-4721-98E2-B30B97848CD2}">
      <dsp:nvSpPr>
        <dsp:cNvPr id="0" name=""/>
        <dsp:cNvSpPr/>
      </dsp:nvSpPr>
      <dsp:spPr>
        <a:xfrm>
          <a:off x="0" y="2051502"/>
          <a:ext cx="8229600" cy="923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Zar" pitchFamily="2" charset="-78"/>
            </a:rPr>
            <a:t>احتمال توسعۀ روابط مالی (بانک، بیمه، بازار سرمایه)</a:t>
          </a:r>
          <a:endParaRPr lang="en-US" sz="3000" kern="1200" dirty="0">
            <a:cs typeface="B Zar" pitchFamily="2" charset="-78"/>
          </a:endParaRPr>
        </a:p>
      </dsp:txBody>
      <dsp:txXfrm>
        <a:off x="0" y="2051502"/>
        <a:ext cx="8229600" cy="923020"/>
      </dsp:txXfrm>
    </dsp:sp>
    <dsp:sp modelId="{0E75CF43-F23C-4DFA-9C4C-54DC077D9DA8}">
      <dsp:nvSpPr>
        <dsp:cNvPr id="0" name=""/>
        <dsp:cNvSpPr/>
      </dsp:nvSpPr>
      <dsp:spPr>
        <a:xfrm>
          <a:off x="0" y="3060922"/>
          <a:ext cx="8229600" cy="923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Zar" pitchFamily="2" charset="-78"/>
            </a:rPr>
            <a:t>نرخ‌های برابری ارز</a:t>
          </a:r>
          <a:endParaRPr lang="en-US" sz="3000" kern="1200" dirty="0">
            <a:cs typeface="B Zar" pitchFamily="2" charset="-78"/>
          </a:endParaRPr>
        </a:p>
      </dsp:txBody>
      <dsp:txXfrm>
        <a:off x="0" y="3060922"/>
        <a:ext cx="8229600" cy="923020"/>
      </dsp:txXfrm>
    </dsp:sp>
    <dsp:sp modelId="{061C22AD-C498-4AA2-9230-AE28F6282142}">
      <dsp:nvSpPr>
        <dsp:cNvPr id="0" name=""/>
        <dsp:cNvSpPr/>
      </dsp:nvSpPr>
      <dsp:spPr>
        <a:xfrm>
          <a:off x="0" y="4070342"/>
          <a:ext cx="8229600" cy="923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Zar" pitchFamily="2" charset="-78"/>
            </a:rPr>
            <a:t>کاهش جریان سرمایه به سمت ایران (تقصیر چین نیست)</a:t>
          </a:r>
          <a:endParaRPr lang="en-US" sz="3000" kern="1200" dirty="0">
            <a:cs typeface="B Zar" pitchFamily="2" charset="-78"/>
          </a:endParaRPr>
        </a:p>
      </dsp:txBody>
      <dsp:txXfrm>
        <a:off x="0" y="4070342"/>
        <a:ext cx="8229600" cy="92302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5B9118-A91E-498A-8121-A4760027EC3F}">
      <dsp:nvSpPr>
        <dsp:cNvPr id="0" name=""/>
        <dsp:cNvSpPr/>
      </dsp:nvSpPr>
      <dsp:spPr>
        <a:xfrm>
          <a:off x="0" y="25772"/>
          <a:ext cx="8229600" cy="24195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justLow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700" kern="1200" dirty="0" smtClean="0">
              <a:cs typeface="B Zar" pitchFamily="2" charset="-78"/>
            </a:rPr>
            <a:t>مصرف بالای چین در کشورهای در حال توسعه قیمت مواد اولیه را بالا برده است.</a:t>
          </a:r>
          <a:endParaRPr lang="en-US" sz="4700" kern="1200" dirty="0">
            <a:cs typeface="B Zar" pitchFamily="2" charset="-78"/>
          </a:endParaRPr>
        </a:p>
      </dsp:txBody>
      <dsp:txXfrm>
        <a:off x="0" y="25772"/>
        <a:ext cx="8229600" cy="2419560"/>
      </dsp:txXfrm>
    </dsp:sp>
    <dsp:sp modelId="{DA41C6EE-0EFA-4440-A2B8-E1BA379E875D}">
      <dsp:nvSpPr>
        <dsp:cNvPr id="0" name=""/>
        <dsp:cNvSpPr/>
      </dsp:nvSpPr>
      <dsp:spPr>
        <a:xfrm>
          <a:off x="0" y="2580692"/>
          <a:ext cx="8229600" cy="2419560"/>
        </a:xfrm>
        <a:prstGeom prst="roundRect">
          <a:avLst/>
        </a:prstGeom>
        <a:solidFill>
          <a:schemeClr val="accent3">
            <a:hueOff val="11624607"/>
            <a:satOff val="-37145"/>
            <a:lumOff val="-9412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justLow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700" kern="1200" dirty="0" smtClean="0">
              <a:cs typeface="B Zar" pitchFamily="2" charset="-78"/>
            </a:rPr>
            <a:t>چین باعث شده ایران بیش از گذشته نیازمند صادرات مواد اولیه و کالاهای اساسی باشد.</a:t>
          </a:r>
          <a:endParaRPr lang="en-US" sz="4700" kern="1200" dirty="0">
            <a:cs typeface="B Zar" pitchFamily="2" charset="-78"/>
          </a:endParaRPr>
        </a:p>
      </dsp:txBody>
      <dsp:txXfrm>
        <a:off x="0" y="2580692"/>
        <a:ext cx="8229600" cy="241956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FF909B-F976-4E93-8162-6CB33ECCD854}">
      <dsp:nvSpPr>
        <dsp:cNvPr id="0" name=""/>
        <dsp:cNvSpPr/>
      </dsp:nvSpPr>
      <dsp:spPr>
        <a:xfrm>
          <a:off x="0" y="7921"/>
          <a:ext cx="6830568" cy="14672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121920" numCol="1" spcCol="1270" anchor="t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Zar" pitchFamily="2" charset="-78"/>
            </a:rPr>
            <a:t>انتخاب شريك چيني</a:t>
          </a:r>
          <a:endParaRPr lang="fa-IR" sz="3200" kern="1200" dirty="0">
            <a:cs typeface="B Zar" pitchFamily="2" charset="-78"/>
          </a:endParaRPr>
        </a:p>
      </dsp:txBody>
      <dsp:txXfrm>
        <a:off x="0" y="7921"/>
        <a:ext cx="6830568" cy="978182"/>
      </dsp:txXfrm>
    </dsp:sp>
    <dsp:sp modelId="{97A66652-F248-4529-8AAD-2DED630E10D6}">
      <dsp:nvSpPr>
        <dsp:cNvPr id="0" name=""/>
        <dsp:cNvSpPr/>
      </dsp:nvSpPr>
      <dsp:spPr>
        <a:xfrm>
          <a:off x="1399032" y="986103"/>
          <a:ext cx="6830568" cy="403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marL="285750" lvl="1" indent="-285750" algn="justLow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200" kern="1200" dirty="0" smtClean="0">
              <a:cs typeface="B Zar" pitchFamily="2" charset="-78"/>
            </a:rPr>
            <a:t>مشاركت در بسياري از حوزه‌ها ممكن است </a:t>
          </a:r>
          <a:endParaRPr lang="en-US" sz="3200" kern="1200" dirty="0">
            <a:cs typeface="B Zar" pitchFamily="2" charset="-78"/>
          </a:endParaRPr>
        </a:p>
        <a:p>
          <a:pPr marL="285750" lvl="1" indent="-285750" algn="justLow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200" kern="1200" dirty="0" smtClean="0">
              <a:cs typeface="B Zar" pitchFamily="2" charset="-78"/>
            </a:rPr>
            <a:t>درك منطق </a:t>
          </a:r>
          <a:r>
            <a:rPr lang="en-US" sz="3200" kern="1200" dirty="0" smtClean="0">
              <a:cs typeface="B Zar" pitchFamily="2" charset="-78"/>
            </a:rPr>
            <a:t>W-W</a:t>
          </a:r>
          <a:r>
            <a:rPr lang="fa-IR" sz="3200" kern="1200" dirty="0" smtClean="0">
              <a:cs typeface="B Zar" pitchFamily="2" charset="-78"/>
            </a:rPr>
            <a:t> توسط كسب‌وكارهاي خصوصي چيني</a:t>
          </a:r>
          <a:endParaRPr lang="en-US" sz="3200" kern="1200" dirty="0">
            <a:cs typeface="B Zar" pitchFamily="2" charset="-78"/>
          </a:endParaRPr>
        </a:p>
        <a:p>
          <a:pPr marL="285750" lvl="1" indent="-285750" algn="justLow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200" kern="1200" dirty="0" smtClean="0">
              <a:cs typeface="B Zar" pitchFamily="2" charset="-78"/>
            </a:rPr>
            <a:t>مزيت كسب‌وكارهاي چيني از نظر هزينه، ارتباطات، و درك موقعيت بازار</a:t>
          </a:r>
          <a:endParaRPr lang="en-US" sz="3200" kern="1200" dirty="0">
            <a:cs typeface="B Zar" pitchFamily="2" charset="-78"/>
          </a:endParaRPr>
        </a:p>
      </dsp:txBody>
      <dsp:txXfrm>
        <a:off x="1399032" y="986103"/>
        <a:ext cx="6830568" cy="403200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FF909B-F976-4E93-8162-6CB33ECCD854}">
      <dsp:nvSpPr>
        <dsp:cNvPr id="0" name=""/>
        <dsp:cNvSpPr/>
      </dsp:nvSpPr>
      <dsp:spPr>
        <a:xfrm>
          <a:off x="0" y="53821"/>
          <a:ext cx="6830568" cy="13835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114300" numCol="1" spcCol="1270" anchor="t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000" kern="1200" dirty="0" smtClean="0">
              <a:cs typeface="B Zar" pitchFamily="2" charset="-78"/>
            </a:rPr>
            <a:t>تكيه بر</a:t>
          </a:r>
          <a:endParaRPr lang="fa-IR" sz="3000" kern="1200" dirty="0">
            <a:cs typeface="B Zar" pitchFamily="2" charset="-78"/>
          </a:endParaRPr>
        </a:p>
      </dsp:txBody>
      <dsp:txXfrm>
        <a:off x="0" y="53821"/>
        <a:ext cx="6830568" cy="922382"/>
      </dsp:txXfrm>
    </dsp:sp>
    <dsp:sp modelId="{97A66652-F248-4529-8AAD-2DED630E10D6}">
      <dsp:nvSpPr>
        <dsp:cNvPr id="0" name=""/>
        <dsp:cNvSpPr/>
      </dsp:nvSpPr>
      <dsp:spPr>
        <a:xfrm>
          <a:off x="1399032" y="976203"/>
          <a:ext cx="6830568" cy="399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t" anchorCtr="0">
          <a:noAutofit/>
        </a:bodyPr>
        <a:lstStyle/>
        <a:p>
          <a:pPr marL="285750" lvl="1" indent="-285750" algn="justLow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000" kern="1200" dirty="0" smtClean="0">
              <a:cs typeface="B Zar" pitchFamily="2" charset="-78"/>
            </a:rPr>
            <a:t>سرماية فكري و نه لزوماً سرماية فيزيكي</a:t>
          </a:r>
          <a:endParaRPr lang="en-US" sz="3000" kern="1200" dirty="0">
            <a:cs typeface="B Zar" pitchFamily="2" charset="-78"/>
          </a:endParaRPr>
        </a:p>
        <a:p>
          <a:pPr marL="285750" lvl="1" indent="-285750" algn="justLow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000" kern="1200" dirty="0" smtClean="0">
              <a:cs typeface="B Zar" pitchFamily="2" charset="-78"/>
            </a:rPr>
            <a:t>مهندسي و توليد</a:t>
          </a:r>
          <a:endParaRPr lang="en-US" sz="3000" kern="1200" dirty="0">
            <a:cs typeface="B Zar" pitchFamily="2" charset="-78"/>
          </a:endParaRPr>
        </a:p>
        <a:p>
          <a:pPr marL="285750" lvl="1" indent="-285750" algn="justLow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000" kern="1200" dirty="0" smtClean="0">
              <a:cs typeface="B Zar" pitchFamily="2" charset="-78"/>
            </a:rPr>
            <a:t>بنگاه‌هايي كه مجوزهاي لازم را دارند </a:t>
          </a:r>
          <a:endParaRPr lang="en-US" sz="3000" kern="1200" dirty="0">
            <a:cs typeface="B Zar" pitchFamily="2" charset="-78"/>
          </a:endParaRPr>
        </a:p>
        <a:p>
          <a:pPr marL="285750" lvl="1" indent="-285750" algn="justLow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000" kern="1200" dirty="0" smtClean="0">
              <a:cs typeface="B Zar" pitchFamily="2" charset="-78"/>
            </a:rPr>
            <a:t>كسب‌وكارهايي كه قابليت‌هاي مديريتي دارند</a:t>
          </a:r>
          <a:endParaRPr lang="en-US" sz="3000" kern="1200" dirty="0">
            <a:cs typeface="B Zar" pitchFamily="2" charset="-78"/>
          </a:endParaRPr>
        </a:p>
        <a:p>
          <a:pPr marL="285750" lvl="1" indent="-285750" algn="justLow" defTabSz="13335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000" kern="1200" dirty="0" smtClean="0">
              <a:cs typeface="B Zar" pitchFamily="2" charset="-78"/>
            </a:rPr>
            <a:t>توسعة مجاري ارتباطي</a:t>
          </a:r>
          <a:endParaRPr lang="en-US" sz="3000" kern="1200" dirty="0">
            <a:cs typeface="B Zar" pitchFamily="2" charset="-78"/>
          </a:endParaRPr>
        </a:p>
      </dsp:txBody>
      <dsp:txXfrm>
        <a:off x="1399032" y="976203"/>
        <a:ext cx="6830568" cy="399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EDED47-B701-4340-8C97-F97172D9E6D8}" type="datetimeFigureOut">
              <a:rPr lang="en-US"/>
              <a:pPr>
                <a:defRPr/>
              </a:pPr>
              <a:t>7/10/2012</a:t>
            </a:fld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D9C1766-2E12-478C-9CA8-85C400EE8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3823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7E99620-120D-4961-A14D-0DD188F02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55750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endParaRPr lang="en-US" smtClean="0"/>
          </a:p>
        </p:txBody>
      </p:sp>
      <p:sp>
        <p:nvSpPr>
          <p:cNvPr id="2970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222BC-75AA-40D3-A93B-FFF088E3235E}" type="slidenum">
              <a:rPr lang="en-US" smtClean="0">
                <a:latin typeface="Arial" charset="0"/>
                <a:cs typeface="Arial" charset="0"/>
              </a:rPr>
              <a:pPr/>
              <a:t>30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1"/>
          <p:cNvSpPr>
            <a:spLocks noChangeArrowheads="1"/>
          </p:cNvSpPr>
          <p:nvPr/>
        </p:nvSpPr>
        <p:spPr bwMode="ltGray">
          <a:xfrm>
            <a:off x="0" y="476250"/>
            <a:ext cx="9147175" cy="6381750"/>
          </a:xfrm>
          <a:prstGeom prst="rect">
            <a:avLst/>
          </a:prstGeom>
          <a:gradFill rotWithShape="1">
            <a:gsLst>
              <a:gs pos="0">
                <a:srgbClr val="437CD1"/>
              </a:gs>
              <a:gs pos="100000">
                <a:srgbClr val="0000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gray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2353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ltGray">
          <a:xfrm flipV="1">
            <a:off x="304800" y="685800"/>
            <a:ext cx="5257800" cy="6019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1143000" y="2132013"/>
            <a:ext cx="8001000" cy="4725987"/>
            <a:chOff x="720" y="1343"/>
            <a:chExt cx="5040" cy="2977"/>
          </a:xfrm>
        </p:grpSpPr>
        <p:sp>
          <p:nvSpPr>
            <p:cNvPr id="9" name="Rectangle 39"/>
            <p:cNvSpPr>
              <a:spLocks noChangeArrowheads="1"/>
            </p:cNvSpPr>
            <p:nvPr userDrawn="1"/>
          </p:nvSpPr>
          <p:spPr bwMode="gray">
            <a:xfrm>
              <a:off x="1032" y="1344"/>
              <a:ext cx="4728" cy="29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0" name="Group 40"/>
            <p:cNvGrpSpPr>
              <a:grpSpLocks/>
            </p:cNvGrpSpPr>
            <p:nvPr userDrawn="1"/>
          </p:nvGrpSpPr>
          <p:grpSpPr bwMode="auto">
            <a:xfrm>
              <a:off x="720" y="1343"/>
              <a:ext cx="624" cy="2974"/>
              <a:chOff x="768" y="1104"/>
              <a:chExt cx="624" cy="3216"/>
            </a:xfrm>
          </p:grpSpPr>
          <p:sp>
            <p:nvSpPr>
              <p:cNvPr id="11" name="Oval 41"/>
              <p:cNvSpPr>
                <a:spLocks noChangeArrowheads="1"/>
              </p:cNvSpPr>
              <p:nvPr userDrawn="1"/>
            </p:nvSpPr>
            <p:spPr bwMode="gray">
              <a:xfrm>
                <a:off x="768" y="1104"/>
                <a:ext cx="624" cy="62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Rectangle 42"/>
              <p:cNvSpPr>
                <a:spLocks noChangeArrowheads="1"/>
              </p:cNvSpPr>
              <p:nvPr userDrawn="1"/>
            </p:nvSpPr>
            <p:spPr bwMode="gray">
              <a:xfrm>
                <a:off x="768" y="1440"/>
                <a:ext cx="576" cy="288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3" name="Rectangle 43"/>
          <p:cNvSpPr>
            <a:spLocks noChangeArrowheads="1"/>
          </p:cNvSpPr>
          <p:nvPr/>
        </p:nvSpPr>
        <p:spPr bwMode="ltGray">
          <a:xfrm>
            <a:off x="533400" y="6553200"/>
            <a:ext cx="86106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" name="Rectangle 44"/>
          <p:cNvSpPr>
            <a:spLocks noChangeArrowheads="1"/>
          </p:cNvSpPr>
          <p:nvPr/>
        </p:nvSpPr>
        <p:spPr bwMode="ltGray">
          <a:xfrm>
            <a:off x="2352675" y="1860550"/>
            <a:ext cx="6791325" cy="50165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altLang="ko-KR" sz="2800">
              <a:solidFill>
                <a:schemeClr val="bg1"/>
              </a:solidFill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200400"/>
            <a:ext cx="6858000" cy="685800"/>
          </a:xfrm>
        </p:spPr>
        <p:txBody>
          <a:bodyPr/>
          <a:lstStyle>
            <a:lvl1pPr algn="ctr"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871663"/>
            <a:ext cx="64008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8BA1552-00F1-441A-86D9-38DC48BA3F8C}" type="datetime1">
              <a:rPr lang="en-US"/>
              <a:pPr>
                <a:defRPr/>
              </a:pPr>
              <a:t>7/10/2012</a:t>
            </a:fld>
            <a:endParaRPr lang="en-US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37325"/>
            <a:ext cx="2895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97B97-AA10-4CAA-BC30-7977EBB44987}" type="datetime1">
              <a:rPr lang="en-US"/>
              <a:pPr>
                <a:defRPr/>
              </a:pPr>
              <a:t>7/10/2012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C00E6-9770-4F68-A34A-B3145ACEB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86550" y="457200"/>
            <a:ext cx="2076450" cy="59404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76950" cy="59404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73C3D-6058-4D76-AE87-2E1139A29E65}" type="datetime1">
              <a:rPr lang="en-US"/>
              <a:pPr>
                <a:defRPr/>
              </a:pPr>
              <a:t>7/10/2012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12CEA-8A74-415E-B619-EF9715D9F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16966-5246-4623-98D8-9C0DAB6EE2E2}" type="datetime1">
              <a:rPr lang="en-US"/>
              <a:pPr>
                <a:defRPr/>
              </a:pPr>
              <a:t>7/10/2012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0FE9A-7B9B-49B0-A538-33EE85337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457200"/>
            <a:ext cx="8305800" cy="5940425"/>
          </a:xfrm>
        </p:spPr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0B800-EE50-4854-9D50-265FA3FDFA86}" type="datetime1">
              <a:rPr lang="en-US"/>
              <a:pPr>
                <a:defRPr/>
              </a:pPr>
              <a:t>7/10/2012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6033-C03D-4652-8FEF-4BBE57ABF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685B9-6EBC-4584-8F67-EA4FE0D90285}" type="datetime1">
              <a:rPr lang="en-US"/>
              <a:pPr>
                <a:defRPr/>
              </a:pPr>
              <a:t>7/10/2012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232A9-362D-4782-B5EB-C263B4622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6858000" cy="533400"/>
          </a:xfrm>
        </p:spPr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fa-IR" dirty="0" smtClean="0"/>
              <a:t>ساس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E76A0-34AA-4FAC-AC28-82D7F4589F9E}" type="datetime1">
              <a:rPr lang="en-US"/>
              <a:pPr>
                <a:defRPr/>
              </a:pPr>
              <a:t>7/10/2012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89386-61F8-42D7-9E47-0CBE9B412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5D4E2-95D5-4516-82E4-1D83F924D3F9}" type="datetime1">
              <a:rPr lang="en-US"/>
              <a:pPr>
                <a:defRPr/>
              </a:pPr>
              <a:t>7/10/2012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1594A-FFBB-4D4C-9102-B8313514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028F9-7363-4A8C-BF84-701E97A104CA}" type="datetime1">
              <a:rPr lang="en-US"/>
              <a:pPr>
                <a:defRPr/>
              </a:pPr>
              <a:t>7/10/2012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5F3BF-D623-4509-BE0C-830B860F1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14D0F-2834-49E0-81FA-F631C716A9EE}" type="datetime1">
              <a:rPr lang="en-US"/>
              <a:pPr>
                <a:defRPr/>
              </a:pPr>
              <a:t>7/10/2012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7BE41-1A7C-46C0-B731-96511F9FF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8FEC8-F19B-49C1-9541-9245FCB554A5}" type="datetime1">
              <a:rPr lang="en-US"/>
              <a:pPr>
                <a:defRPr/>
              </a:pPr>
              <a:t>7/10/2012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BA05F-AF24-4442-869C-1AEF264E3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427AE-D398-4E0F-8510-5DC476BA7353}" type="datetime1">
              <a:rPr lang="en-US"/>
              <a:pPr>
                <a:defRPr/>
              </a:pPr>
              <a:t>7/10/2012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F0D8B-55E3-4FB1-AA9F-BFD265DED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7B684-ED64-41B5-92AE-5CE3FEE3E156}" type="datetime1">
              <a:rPr lang="en-US"/>
              <a:pPr>
                <a:defRPr/>
              </a:pPr>
              <a:t>7/10/2012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E3D9-BF8F-44B0-BF47-C87551A10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0CD3D-633E-4872-82CE-4627022B91FC}" type="datetime1">
              <a:rPr lang="en-US"/>
              <a:pPr>
                <a:defRPr/>
              </a:pPr>
              <a:t>7/10/2012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6E92E-50CB-4FC0-ABBB-BD076BA5B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3E64A-2479-4C7A-A539-083146BD0A32}" type="datetime1">
              <a:rPr lang="en-US"/>
              <a:pPr>
                <a:defRPr/>
              </a:pPr>
              <a:t>7/10/2012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3E7B1-382F-4B7F-862E-CEF735823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/>
          <p:cNvSpPr>
            <a:spLocks noChangeArrowheads="1"/>
          </p:cNvSpPr>
          <p:nvPr/>
        </p:nvSpPr>
        <p:spPr bwMode="gray">
          <a:xfrm>
            <a:off x="0" y="0"/>
            <a:ext cx="9144000" cy="990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16335E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gray">
          <a:xfrm>
            <a:off x="8839200" y="228600"/>
            <a:ext cx="304800" cy="6629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0" y="0"/>
            <a:ext cx="76200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457200"/>
            <a:ext cx="685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8E8211-8E95-4283-A9BA-0011682B83E6}" type="datetime1">
              <a:rPr lang="en-US"/>
              <a:pPr>
                <a:defRPr/>
              </a:pPr>
              <a:t>7/10/2012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0E44DC0-5066-40CF-9A31-DF9B11815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 userDrawn="1"/>
        </p:nvSpPr>
        <p:spPr bwMode="auto">
          <a:xfrm>
            <a:off x="0" y="6400800"/>
            <a:ext cx="8839200" cy="4572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 userDrawn="1"/>
        </p:nvSpPr>
        <p:spPr bwMode="auto">
          <a:xfrm>
            <a:off x="7391400" y="0"/>
            <a:ext cx="1752600" cy="990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Line 27"/>
          <p:cNvSpPr>
            <a:spLocks noChangeShapeType="1"/>
          </p:cNvSpPr>
          <p:nvPr userDrawn="1"/>
        </p:nvSpPr>
        <p:spPr bwMode="gray">
          <a:xfrm rot="10800000">
            <a:off x="0" y="1143000"/>
            <a:ext cx="91440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 userDrawn="1"/>
        </p:nvSpPr>
        <p:spPr bwMode="gray">
          <a:xfrm rot="10800000">
            <a:off x="7162800" y="989013"/>
            <a:ext cx="1981200" cy="1539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</p:sldLayoutIdLst>
  <p:transition>
    <p:fade/>
  </p:transition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9pPr>
    </p:titleStyle>
    <p:bodyStyle>
      <a:lvl1pPr marL="342900" indent="-3429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Low" rtl="1" eaLnBrk="0" fontAlgn="base" hangingPunct="0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justLow" rtl="1" eaLnBrk="0" fontAlgn="base" hangingPunct="0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86000"/>
            <a:ext cx="7772400" cy="2286000"/>
          </a:xfrm>
        </p:spPr>
        <p:txBody>
          <a:bodyPr>
            <a:noAutofit/>
          </a:bodyPr>
          <a:lstStyle/>
          <a:p>
            <a:r>
              <a:rPr lang="fa-IR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كسب‌وكار با چين</a:t>
            </a:r>
            <a:br>
              <a:rPr lang="fa-IR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28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تجربه‌هاي شخصي</a:t>
            </a:r>
            <a:r>
              <a:rPr lang="fa-IR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36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كنفرانس فرصت‌هاي بازرگاني ايران و چين</a:t>
            </a:r>
            <a:endParaRPr lang="fa-IR" sz="3600" b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7391400" cy="838200"/>
          </a:xfrm>
        </p:spPr>
        <p:txBody>
          <a:bodyPr>
            <a:normAutofit/>
          </a:bodyPr>
          <a:lstStyle/>
          <a:p>
            <a:pPr algn="ctr">
              <a:lnSpc>
                <a:spcPct val="30000"/>
              </a:lnSpc>
            </a:pPr>
            <a:endParaRPr lang="fa-I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Bardiya" pitchFamily="2" charset="-78"/>
            </a:endParaRPr>
          </a:p>
          <a:p>
            <a:pPr algn="ctr">
              <a:lnSpc>
                <a:spcPct val="30000"/>
              </a:lnSpc>
            </a:pPr>
            <a:r>
              <a:rPr lang="fa-I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+mj-ea"/>
                <a:cs typeface="B Bardiya" pitchFamily="2" charset="-78"/>
              </a:rPr>
              <a:t>دانشكده </a:t>
            </a:r>
            <a:r>
              <a:rPr lang="fa-IR" sz="20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+mj-ea"/>
                <a:cs typeface="B Bardiya" pitchFamily="2" charset="-78"/>
              </a:rPr>
              <a:t>كارآفريني دانشگاه تهران</a:t>
            </a:r>
          </a:p>
          <a:p>
            <a:pPr algn="ctr">
              <a:lnSpc>
                <a:spcPct val="30000"/>
              </a:lnSpc>
            </a:pPr>
            <a:endParaRPr lang="fa-IR" sz="20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Bardiya" pitchFamily="2" charset="-78"/>
            </a:endParaRPr>
          </a:p>
          <a:p>
            <a:pPr algn="ctr">
              <a:lnSpc>
                <a:spcPct val="30000"/>
              </a:lnSpc>
            </a:pPr>
            <a:r>
              <a:rPr lang="fa-IR" sz="20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+mj-ea"/>
                <a:cs typeface="B Bardiya" pitchFamily="2" charset="-78"/>
              </a:rPr>
              <a:t>حسین عبده تبریزی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6400" y="6182380"/>
            <a:ext cx="7261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 20تیرماه 1391– تهران - مرکز همایش‌های بین‌المللی دانشگاه شهيد بهشتي</a:t>
            </a:r>
            <a:endParaRPr lang="en-US" sz="1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  <a:p>
            <a:pPr algn="ctr" rtl="1"/>
            <a:endParaRPr lang="en-US" sz="1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  <p:pic>
        <p:nvPicPr>
          <p:cNvPr id="53249" name="Picture 1" descr="C:\Users\radpour\Desktop\china-fla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5810250"/>
            <a:ext cx="762000" cy="666750"/>
          </a:xfrm>
          <a:prstGeom prst="rect">
            <a:avLst/>
          </a:prstGeom>
          <a:noFill/>
        </p:spPr>
      </p:pic>
      <p:pic>
        <p:nvPicPr>
          <p:cNvPr id="53252" name="Picture 4" descr="C:\Users\radpour\Desktop\iran-fla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10875" y="5867400"/>
            <a:ext cx="641548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3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6858000" cy="1600200"/>
          </a:xfrm>
        </p:spPr>
        <p:txBody>
          <a:bodyPr/>
          <a:lstStyle/>
          <a:p>
            <a:r>
              <a:rPr lang="fa-IR" sz="2000" b="1" dirty="0" smtClean="0"/>
              <a:t>2. بنگاه اقتصادي با مالكيت كامل خارجي </a:t>
            </a:r>
            <a:r>
              <a:rPr lang="en-US" sz="2000" b="1" dirty="0" smtClean="0"/>
              <a:t>(WFOE)</a:t>
            </a:r>
            <a:r>
              <a:rPr lang="fa-IR" sz="2000" b="1" dirty="0" smtClean="0"/>
              <a:t/>
            </a:r>
            <a:br>
              <a:rPr lang="fa-IR" sz="2000" b="1" dirty="0" smtClean="0"/>
            </a:br>
            <a:r>
              <a:rPr lang="en-US" sz="2000" b="1" dirty="0" smtClean="0"/>
              <a:t> Wholly Foreign Owned Enterprises</a:t>
            </a:r>
            <a:r>
              <a:rPr lang="fa-IR" sz="2000" b="1" dirty="0" smtClean="0"/>
              <a:t> </a:t>
            </a:r>
            <a:br>
              <a:rPr lang="fa-IR" sz="2000" b="1" dirty="0" smtClean="0"/>
            </a:br>
            <a:r>
              <a:rPr lang="fa-IR" sz="2000" b="1" dirty="0" smtClean="0"/>
              <a:t>و</a:t>
            </a:r>
            <a:br>
              <a:rPr lang="fa-IR" sz="2000" b="1" dirty="0" smtClean="0"/>
            </a:br>
            <a:r>
              <a:rPr lang="fa-IR" sz="2000" b="1" dirty="0" smtClean="0"/>
              <a:t> بنگاه اقتصادي تجاري با سرماية خارجي   </a:t>
            </a:r>
            <a:r>
              <a:rPr lang="en-US" sz="2000" b="1" dirty="0" smtClean="0"/>
              <a:t>(FICE)</a:t>
            </a:r>
            <a:r>
              <a:rPr lang="fa-IR" sz="2000" b="1" dirty="0" smtClean="0"/>
              <a:t> </a:t>
            </a:r>
            <a:br>
              <a:rPr lang="fa-IR" sz="2000" b="1" dirty="0" smtClean="0"/>
            </a:br>
            <a:r>
              <a:rPr lang="en-US" sz="2000" b="1" dirty="0" smtClean="0"/>
              <a:t>Foreign Invested Commercial Enterprises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2625"/>
          </a:xfrm>
        </p:spPr>
        <p:txBody>
          <a:bodyPr/>
          <a:lstStyle/>
          <a:p>
            <a:pPr lvl="0">
              <a:spcAft>
                <a:spcPts val="0"/>
              </a:spcAft>
              <a:buFont typeface="Symbol"/>
              <a:buChar char=""/>
            </a:pPr>
            <a:r>
              <a:rPr lang="fa-IR" dirty="0" smtClean="0">
                <a:latin typeface="Times New Roman"/>
                <a:ea typeface="Calibri"/>
                <a:cs typeface="B Lotus"/>
              </a:rPr>
              <a:t>مالكيت 100% سهام در چين </a:t>
            </a:r>
            <a:endParaRPr lang="en-US" dirty="0" smtClean="0">
              <a:latin typeface="Times New Roman"/>
              <a:ea typeface="Calibri"/>
              <a:cs typeface="B Lotus"/>
            </a:endParaRPr>
          </a:p>
          <a:p>
            <a:pPr lvl="0">
              <a:spcAft>
                <a:spcPts val="0"/>
              </a:spcAft>
              <a:buFont typeface="Symbol"/>
              <a:buChar char=""/>
            </a:pPr>
            <a:r>
              <a:rPr lang="en-US" dirty="0" smtClean="0">
                <a:latin typeface="Times New Roman"/>
                <a:ea typeface="Calibri"/>
                <a:cs typeface="B Lotus"/>
              </a:rPr>
              <a:t>WFOE</a:t>
            </a:r>
            <a:r>
              <a:rPr lang="fa-IR" dirty="0" smtClean="0">
                <a:latin typeface="Times New Roman"/>
                <a:ea typeface="Calibri"/>
                <a:cs typeface="B Lotus"/>
              </a:rPr>
              <a:t> از نوع توليد </a:t>
            </a:r>
            <a:endParaRPr lang="en-US" dirty="0" smtClean="0">
              <a:latin typeface="Times New Roman"/>
              <a:ea typeface="Calibri"/>
              <a:cs typeface="B Lotus"/>
            </a:endParaRPr>
          </a:p>
          <a:p>
            <a:pPr lvl="0">
              <a:spcAft>
                <a:spcPts val="0"/>
              </a:spcAft>
              <a:buFont typeface="Symbol"/>
              <a:buChar char=""/>
            </a:pPr>
            <a:r>
              <a:rPr lang="en-US" dirty="0" smtClean="0">
                <a:latin typeface="Times New Roman"/>
                <a:ea typeface="Calibri"/>
                <a:cs typeface="B Lotus"/>
              </a:rPr>
              <a:t>FICE</a:t>
            </a:r>
            <a:r>
              <a:rPr lang="fa-IR" dirty="0" smtClean="0">
                <a:latin typeface="Times New Roman"/>
                <a:ea typeface="Calibri"/>
                <a:cs typeface="B Lotus"/>
              </a:rPr>
              <a:t> از نوع خدمات: تجارت، صادرات ـ واردات، خرده‌فروشي و توزيع </a:t>
            </a:r>
            <a:endParaRPr lang="en-US" dirty="0" smtClean="0">
              <a:latin typeface="Times New Roman"/>
              <a:ea typeface="Calibri"/>
              <a:cs typeface="B Lotus"/>
            </a:endParaRPr>
          </a:p>
          <a:p>
            <a:pPr lvl="0">
              <a:spcAft>
                <a:spcPts val="0"/>
              </a:spcAft>
              <a:buFont typeface="Symbol"/>
              <a:buChar char=""/>
            </a:pPr>
            <a:r>
              <a:rPr lang="fa-IR" dirty="0" smtClean="0">
                <a:latin typeface="Times New Roman"/>
                <a:ea typeface="Calibri"/>
                <a:cs typeface="B Lotus"/>
              </a:rPr>
              <a:t>امتيازات مالياتي براي </a:t>
            </a:r>
            <a:r>
              <a:rPr lang="en-US" dirty="0" smtClean="0">
                <a:latin typeface="Times New Roman"/>
                <a:ea typeface="Calibri"/>
                <a:cs typeface="B Lotus"/>
              </a:rPr>
              <a:t>WFOE</a:t>
            </a:r>
            <a:r>
              <a:rPr lang="fa-IR" dirty="0" smtClean="0">
                <a:latin typeface="Times New Roman"/>
                <a:ea typeface="Calibri"/>
                <a:cs typeface="B Lotus"/>
              </a:rPr>
              <a:t>: 2 سال معافيت 100% و 3 سال بعدي معافيت 50%</a:t>
            </a:r>
            <a:endParaRPr lang="en-US" dirty="0" smtClean="0">
              <a:latin typeface="Times New Roman"/>
              <a:ea typeface="Calibri"/>
              <a:cs typeface="B Lotus"/>
            </a:endParaRPr>
          </a:p>
          <a:p>
            <a:r>
              <a:rPr lang="fa-IR" dirty="0" smtClean="0">
                <a:latin typeface="Times New Roman"/>
                <a:ea typeface="Calibri"/>
                <a:cs typeface="B Lotus"/>
              </a:rPr>
              <a:t>واحد توليدي مي‌تواند كار واردات و توزيع محصول را با مجوز </a:t>
            </a:r>
            <a:r>
              <a:rPr lang="en-US" dirty="0" smtClean="0">
                <a:latin typeface="Times New Roman"/>
                <a:ea typeface="Calibri"/>
                <a:cs typeface="B Lotus"/>
              </a:rPr>
              <a:t>WFOE</a:t>
            </a:r>
            <a:r>
              <a:rPr lang="fa-IR" dirty="0" smtClean="0">
                <a:latin typeface="Times New Roman"/>
                <a:ea typeface="Calibri"/>
                <a:cs typeface="B Lotus"/>
              </a:rPr>
              <a:t> نيز انجام دهد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2800" dirty="0" smtClean="0"/>
              <a:t>3. استقرار مشاركت عملي </a:t>
            </a:r>
            <a:r>
              <a:rPr lang="en-US" sz="2800" dirty="0" smtClean="0"/>
              <a:t>(JV) Joint Ventures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fa-IR" sz="2800" dirty="0" smtClean="0">
                <a:latin typeface="Times New Roman"/>
                <a:ea typeface="Calibri"/>
                <a:cs typeface="B Lotus"/>
              </a:rPr>
              <a:t>تشكيل بنگاه مشترك با چيني‌ها</a:t>
            </a:r>
            <a:endParaRPr lang="en-US" sz="2800" dirty="0" smtClean="0">
              <a:latin typeface="Times New Roman"/>
              <a:ea typeface="Calibri"/>
              <a:cs typeface="B Lotus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fa-IR" sz="2800" dirty="0" smtClean="0">
                <a:latin typeface="Times New Roman"/>
                <a:ea typeface="Calibri"/>
                <a:cs typeface="B Lotus"/>
              </a:rPr>
              <a:t>موفق‌ترين </a:t>
            </a:r>
            <a:r>
              <a:rPr lang="en-US" sz="2800" dirty="0" smtClean="0">
                <a:latin typeface="Times New Roman"/>
                <a:ea typeface="Calibri"/>
                <a:cs typeface="B Lotus"/>
              </a:rPr>
              <a:t>JV</a:t>
            </a:r>
            <a:r>
              <a:rPr lang="fa-IR" sz="2800" dirty="0" smtClean="0">
                <a:latin typeface="Times New Roman"/>
                <a:ea typeface="Calibri"/>
                <a:cs typeface="B Lotus"/>
              </a:rPr>
              <a:t>ها رابطة تأمين‌كننده ـ خريدار </a:t>
            </a:r>
            <a:endParaRPr lang="en-US" sz="2800" dirty="0" smtClean="0">
              <a:latin typeface="Times New Roman"/>
              <a:ea typeface="Calibri"/>
              <a:cs typeface="B Lotus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fa-IR" sz="2800" dirty="0" smtClean="0">
                <a:latin typeface="Times New Roman"/>
                <a:ea typeface="Calibri"/>
                <a:cs typeface="B Lotus"/>
              </a:rPr>
              <a:t>شركت‌ها </a:t>
            </a:r>
            <a:r>
              <a:rPr lang="en-US" sz="2800" dirty="0" smtClean="0">
                <a:latin typeface="Times New Roman"/>
                <a:ea typeface="Calibri"/>
                <a:cs typeface="B Lotus"/>
              </a:rPr>
              <a:t>JV</a:t>
            </a:r>
            <a:r>
              <a:rPr lang="fa-IR" sz="2800" dirty="0" smtClean="0">
                <a:latin typeface="Times New Roman"/>
                <a:ea typeface="Calibri"/>
                <a:cs typeface="B Lotus"/>
              </a:rPr>
              <a:t> و </a:t>
            </a:r>
            <a:r>
              <a:rPr lang="en-US" sz="2800" dirty="0" smtClean="0">
                <a:latin typeface="Times New Roman"/>
                <a:ea typeface="Calibri"/>
                <a:cs typeface="B Lotus"/>
              </a:rPr>
              <a:t>JV</a:t>
            </a:r>
            <a:r>
              <a:rPr lang="fa-IR" sz="2800" dirty="0" smtClean="0">
                <a:latin typeface="Times New Roman"/>
                <a:ea typeface="Calibri"/>
                <a:cs typeface="B Lotus"/>
              </a:rPr>
              <a:t>هاي قراردادي (مشاركت عملي از جنس تعاوني)</a:t>
            </a:r>
            <a:endParaRPr lang="en-US" sz="2800" dirty="0" smtClean="0">
              <a:latin typeface="Times New Roman"/>
              <a:ea typeface="Calibri"/>
              <a:cs typeface="B Lotus"/>
            </a:endParaRPr>
          </a:p>
          <a:p>
            <a:pPr>
              <a:lnSpc>
                <a:spcPct val="150000"/>
              </a:lnSpc>
            </a:pPr>
            <a:r>
              <a:rPr lang="fa-IR" sz="2800" dirty="0" smtClean="0">
                <a:latin typeface="Times New Roman"/>
                <a:ea typeface="Calibri"/>
                <a:cs typeface="B Lotus"/>
              </a:rPr>
              <a:t>مسائل اساسي: نوع قرارداد و ريزكاوي </a:t>
            </a:r>
            <a:r>
              <a:rPr lang="en-US" sz="2800" dirty="0" smtClean="0">
                <a:latin typeface="Times New Roman"/>
                <a:ea typeface="Calibri"/>
                <a:cs typeface="B Lotus"/>
              </a:rPr>
              <a:t>(Due Diligence)</a:t>
            </a:r>
            <a:endParaRPr lang="fa-IR" sz="2800" dirty="0" smtClean="0">
              <a:latin typeface="Times New Roman"/>
              <a:ea typeface="Calibri"/>
              <a:cs typeface="B Lotus"/>
            </a:endParaRPr>
          </a:p>
          <a:p>
            <a:pPr>
              <a:lnSpc>
                <a:spcPct val="150000"/>
              </a:lnSpc>
            </a:pPr>
            <a:r>
              <a:rPr lang="fa-IR" sz="2800" dirty="0" smtClean="0">
                <a:latin typeface="Times New Roman"/>
                <a:cs typeface="B Lotus"/>
              </a:rPr>
              <a:t>در قرارداد: غير از اسم و محل استقرار، ظرفيت توليد و كيفيت، ميزان سرمايه‌گذاري و نحوة تقسيم سود، نحوة بازاريابي، و اشكال همكاري/سرمايه‌گذاري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مشاركت عملي شركتي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2800" dirty="0" smtClean="0">
                <a:cs typeface="B Zar" pitchFamily="2" charset="-78"/>
              </a:rPr>
              <a:t>شركت با مسئوليت محدود با سهام‌داري هر طرف</a:t>
            </a:r>
          </a:p>
          <a:p>
            <a:r>
              <a:rPr lang="fa-IR" sz="2800" dirty="0" smtClean="0">
                <a:cs typeface="B Zar" pitchFamily="2" charset="-78"/>
              </a:rPr>
              <a:t>آوردة سهام‌داران به‌شكل نقد، تجهيزات، زمين، ساختمان، حقوق مالكانه، مجوزها، حقوق معنوي، ...</a:t>
            </a:r>
          </a:p>
          <a:p>
            <a:r>
              <a:rPr lang="fa-IR" sz="2800" dirty="0" smtClean="0">
                <a:cs typeface="B Zar" pitchFamily="2" charset="-78"/>
              </a:rPr>
              <a:t>حداقل سهم خارجي 25%</a:t>
            </a:r>
          </a:p>
          <a:p>
            <a:r>
              <a:rPr lang="fa-IR" sz="2800" dirty="0" smtClean="0">
                <a:cs typeface="B Zar" pitchFamily="2" charset="-78"/>
              </a:rPr>
              <a:t>بخشي از آورده بايد نقدي باشد</a:t>
            </a:r>
          </a:p>
          <a:p>
            <a:r>
              <a:rPr lang="fa-IR" sz="2800" dirty="0" smtClean="0">
                <a:cs typeface="B Zar" pitchFamily="2" charset="-78"/>
              </a:rPr>
              <a:t>بخشي از آورده مي‌تواند تكنولوژي باشد</a:t>
            </a:r>
          </a:p>
          <a:p>
            <a:r>
              <a:rPr lang="fa-IR" sz="2800" dirty="0" smtClean="0">
                <a:cs typeface="B Zar" pitchFamily="2" charset="-78"/>
              </a:rPr>
              <a:t>سود و زيان‌ها به نسبت سرمايه </a:t>
            </a:r>
          </a:p>
          <a:p>
            <a:r>
              <a:rPr lang="fa-IR" sz="2800" dirty="0" smtClean="0">
                <a:cs typeface="B Zar" pitchFamily="2" charset="-78"/>
              </a:rPr>
              <a:t>عمر مشاركت 15 تا 30 سال</a:t>
            </a:r>
          </a:p>
          <a:p>
            <a:r>
              <a:rPr lang="fa-IR" sz="2800" dirty="0" smtClean="0">
                <a:cs typeface="B Zar" pitchFamily="2" charset="-78"/>
              </a:rPr>
              <a:t>امكان خروج سرماية خارجي تا زماني كه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EJV</a:t>
            </a:r>
            <a:r>
              <a:rPr lang="fa-I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2800" dirty="0" smtClean="0">
                <a:cs typeface="B Zar" pitchFamily="2" charset="-78"/>
              </a:rPr>
              <a:t>در حيات است ممكن نيست</a:t>
            </a:r>
            <a:endParaRPr lang="en-US" sz="2800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/>
              <a:t>انتخاب شريك چيني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مجاری روابط چین و ایران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مجرای تجاری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مجرای مالی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مجرای قیمت کالاهای اساسی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7772400" cy="5334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0FF909B-F976-4E93-8162-6CB33ECCD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">
                                            <p:graphicEl>
                                              <a:dgm id="{60FF909B-F976-4E93-8162-6CB33ECCD8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">
                                            <p:graphicEl>
                                              <a:dgm id="{60FF909B-F976-4E93-8162-6CB33ECCD854}"/>
                                            </p:graphic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0FF909B-F976-4E93-8162-6CB33ECCD854}"/>
                                            </p:graphic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">
                                            <p:graphicEl>
                                              <a:dgm id="{60FF909B-F976-4E93-8162-6CB33ECCD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0FF909B-F976-4E93-8162-6CB33ECCD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">
                                            <p:graphicEl>
                                              <a:dgm id="{60FF909B-F976-4E93-8162-6CB33ECCD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0FF909B-F976-4E93-8162-6CB33ECCD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7A66652-F248-4529-8AAD-2DED630E10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9">
                                            <p:graphicEl>
                                              <a:dgm id="{97A66652-F248-4529-8AAD-2DED630E10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9">
                                            <p:graphicEl>
                                              <a:dgm id="{97A66652-F248-4529-8AAD-2DED630E10D6}"/>
                                            </p:graphic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7A66652-F248-4529-8AAD-2DED630E10D6}"/>
                                            </p:graphic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9">
                                            <p:graphicEl>
                                              <a:dgm id="{97A66652-F248-4529-8AAD-2DED630E10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7A66652-F248-4529-8AAD-2DED630E10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9">
                                            <p:graphicEl>
                                              <a:dgm id="{97A66652-F248-4529-8AAD-2DED630E10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7A66652-F248-4529-8AAD-2DED630E10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lvl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7772400" cy="5334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0FF909B-F976-4E93-8162-6CB33ECCD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">
                                            <p:graphicEl>
                                              <a:dgm id="{60FF909B-F976-4E93-8162-6CB33ECCD8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">
                                            <p:graphicEl>
                                              <a:dgm id="{60FF909B-F976-4E93-8162-6CB33ECCD854}"/>
                                            </p:graphic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0FF909B-F976-4E93-8162-6CB33ECCD854}"/>
                                            </p:graphic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">
                                            <p:graphicEl>
                                              <a:dgm id="{60FF909B-F976-4E93-8162-6CB33ECCD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0FF909B-F976-4E93-8162-6CB33ECCD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">
                                            <p:graphicEl>
                                              <a:dgm id="{60FF909B-F976-4E93-8162-6CB33ECCD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0FF909B-F976-4E93-8162-6CB33ECCD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7A66652-F248-4529-8AAD-2DED630E10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9">
                                            <p:graphicEl>
                                              <a:dgm id="{97A66652-F248-4529-8AAD-2DED630E10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9">
                                            <p:graphicEl>
                                              <a:dgm id="{97A66652-F248-4529-8AAD-2DED630E10D6}"/>
                                            </p:graphic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7A66652-F248-4529-8AAD-2DED630E10D6}"/>
                                            </p:graphic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9">
                                            <p:graphicEl>
                                              <a:dgm id="{97A66652-F248-4529-8AAD-2DED630E10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7A66652-F248-4529-8AAD-2DED630E10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9">
                                            <p:graphicEl>
                                              <a:dgm id="{97A66652-F248-4529-8AAD-2DED630E10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7A66652-F248-4529-8AAD-2DED630E10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نكات عمومي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>
                <a:cs typeface="B Zar" pitchFamily="2" charset="-78"/>
              </a:rPr>
              <a:t>1. آمار و ارقام رشد</a:t>
            </a:r>
          </a:p>
          <a:p>
            <a:pPr>
              <a:buNone/>
            </a:pPr>
            <a:r>
              <a:rPr lang="fa-IR" dirty="0" smtClean="0">
                <a:cs typeface="B Zar" pitchFamily="2" charset="-78"/>
              </a:rPr>
              <a:t>2. آمار و ارقام ارتباط دوكشور ايران و چين و حوزة فعاليت مشترك</a:t>
            </a:r>
          </a:p>
          <a:p>
            <a:pPr>
              <a:buNone/>
            </a:pPr>
            <a:r>
              <a:rPr lang="fa-IR" dirty="0" smtClean="0">
                <a:cs typeface="B Zar" pitchFamily="2" charset="-78"/>
              </a:rPr>
              <a:t>3. مباني عمومي كسب‌وكار</a:t>
            </a:r>
          </a:p>
          <a:p>
            <a:pPr>
              <a:buNone/>
            </a:pPr>
            <a:r>
              <a:rPr lang="fa-IR" dirty="0" smtClean="0">
                <a:cs typeface="B Zar" pitchFamily="2" charset="-78"/>
              </a:rPr>
              <a:t>4. مباني عمومي هر نوع مشاركت و مذاكره براي دستيابي به آن</a:t>
            </a:r>
          </a:p>
          <a:p>
            <a:pPr>
              <a:buNone/>
            </a:pPr>
            <a:r>
              <a:rPr lang="fa-IR" dirty="0" smtClean="0">
                <a:cs typeface="B Zar" pitchFamily="2" charset="-78"/>
              </a:rPr>
              <a:t>5. مشكلات شرايط خاص جاري</a:t>
            </a:r>
          </a:p>
          <a:p>
            <a:pPr>
              <a:buNone/>
            </a:pPr>
            <a:r>
              <a:rPr lang="fa-IR" dirty="0" smtClean="0">
                <a:cs typeface="B Zar" pitchFamily="2" charset="-78"/>
              </a:rPr>
              <a:t>6. مشكلات نقل‌وانتقال پول</a:t>
            </a:r>
          </a:p>
          <a:p>
            <a:pPr>
              <a:buNone/>
            </a:pPr>
            <a:r>
              <a:rPr lang="fa-IR" dirty="0" smtClean="0">
                <a:cs typeface="B Zar" pitchFamily="2" charset="-78"/>
              </a:rPr>
              <a:t>7. مطالب تكراري</a:t>
            </a:r>
          </a:p>
          <a:p>
            <a:pPr>
              <a:buNone/>
            </a:pPr>
            <a:r>
              <a:rPr lang="fa-IR" dirty="0" smtClean="0">
                <a:cs typeface="B Zar" pitchFamily="2" charset="-78"/>
              </a:rPr>
              <a:t>8. تجربه‌هاي شخصي</a:t>
            </a:r>
            <a:endParaRPr lang="en-US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ایران و چین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ایران و چین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ایران و چین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/>
              <a:t>انتخاب محل فعاليت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/>
            <a:r>
              <a:rPr lang="fa-IR" sz="2400" dirty="0" smtClean="0">
                <a:cs typeface="B Zar" pitchFamily="2" charset="-78"/>
              </a:rPr>
              <a:t>مالك زمين نمي‌توان شد و بايد آن را اجاره كرد </a:t>
            </a:r>
          </a:p>
          <a:p>
            <a:pPr lvl="0" algn="r"/>
            <a:r>
              <a:rPr lang="fa-IR" sz="2400" dirty="0" smtClean="0">
                <a:cs typeface="B Zar" pitchFamily="2" charset="-78"/>
              </a:rPr>
              <a:t>دوره‌هاي اجاره</a:t>
            </a:r>
          </a:p>
          <a:p>
            <a:pPr lvl="1" algn="r"/>
            <a:r>
              <a:rPr lang="fa-IR" sz="2000" dirty="0" smtClean="0">
                <a:cs typeface="B Zar" pitchFamily="2" charset="-78"/>
              </a:rPr>
              <a:t>70 سال (مسكوني)</a:t>
            </a:r>
          </a:p>
          <a:p>
            <a:pPr lvl="1" algn="r"/>
            <a:r>
              <a:rPr lang="fa-IR" sz="2000" dirty="0" smtClean="0">
                <a:cs typeface="B Zar" pitchFamily="2" charset="-78"/>
              </a:rPr>
              <a:t>50 سال (صنعتي، آموزشي، علمي، ورزشي، ...)</a:t>
            </a:r>
          </a:p>
          <a:p>
            <a:pPr lvl="1" algn="r"/>
            <a:r>
              <a:rPr lang="fa-IR" sz="2000" dirty="0" smtClean="0">
                <a:cs typeface="B Zar" pitchFamily="2" charset="-78"/>
              </a:rPr>
              <a:t>40 سال (تجاري، توريسم، و اوقات فراغت)</a:t>
            </a:r>
          </a:p>
          <a:p>
            <a:pPr lvl="0" algn="r"/>
            <a:r>
              <a:rPr lang="fa-IR" sz="2400" dirty="0" smtClean="0">
                <a:cs typeface="B Zar" pitchFamily="2" charset="-78"/>
              </a:rPr>
              <a:t>امكان انتقال، اجارة‌ بلندمدت يا رهن به شخص ثالث در طول دورة مجاز وجود دارد </a:t>
            </a:r>
          </a:p>
          <a:p>
            <a:pPr lvl="0" algn="r"/>
            <a:r>
              <a:rPr lang="fa-IR" sz="2400" dirty="0" smtClean="0">
                <a:cs typeface="B Zar" pitchFamily="2" charset="-78"/>
              </a:rPr>
              <a:t>شروع با دفتري كوچك </a:t>
            </a:r>
            <a:endParaRPr lang="en-US" sz="2400" dirty="0" smtClean="0">
              <a:cs typeface="B Zar" pitchFamily="2" charset="-78"/>
            </a:endParaRPr>
          </a:p>
          <a:p>
            <a:pPr lvl="0"/>
            <a:r>
              <a:rPr lang="fa-IR" sz="2400" dirty="0" smtClean="0">
                <a:cs typeface="B Zar" pitchFamily="2" charset="-78"/>
              </a:rPr>
              <a:t>شهرهاي كوچك‌تر و درجة 2 براي واحدهاي توليدي</a:t>
            </a:r>
            <a:endParaRPr lang="en-US" sz="2400" dirty="0" smtClean="0">
              <a:cs typeface="B Zar" pitchFamily="2" charset="-78"/>
            </a:endParaRPr>
          </a:p>
          <a:p>
            <a:pPr lvl="0"/>
            <a:r>
              <a:rPr lang="fa-IR" sz="2400" dirty="0" smtClean="0">
                <a:cs typeface="B Zar" pitchFamily="2" charset="-78"/>
              </a:rPr>
              <a:t>از </a:t>
            </a:r>
            <a:r>
              <a:rPr lang="en-US" sz="2400" dirty="0" smtClean="0">
                <a:cs typeface="B Zar" pitchFamily="2" charset="-78"/>
              </a:rPr>
              <a:t>SME</a:t>
            </a:r>
            <a:r>
              <a:rPr lang="fa-IR" sz="2400" dirty="0" smtClean="0">
                <a:cs typeface="B Zar" pitchFamily="2" charset="-78"/>
              </a:rPr>
              <a:t>ها در شهرهاي كوچك بيشتر استقبال مي‌شود </a:t>
            </a:r>
            <a:endParaRPr lang="en-US" sz="2400" dirty="0" smtClean="0">
              <a:cs typeface="B Zar" pitchFamily="2" charset="-78"/>
            </a:endParaRPr>
          </a:p>
          <a:p>
            <a:pPr lvl="0"/>
            <a:r>
              <a:rPr lang="fa-IR" sz="2400" dirty="0" smtClean="0">
                <a:cs typeface="B Zar" pitchFamily="2" charset="-78"/>
              </a:rPr>
              <a:t>برقراري ساده‌تر تماس‌ها و ارتباطات در شهرهاي كوچك</a:t>
            </a:r>
            <a:endParaRPr lang="en-US" sz="2400" dirty="0" smtClean="0">
              <a:cs typeface="B Zar" pitchFamily="2" charset="-78"/>
            </a:endParaRPr>
          </a:p>
          <a:p>
            <a:pPr lvl="0" algn="r"/>
            <a:r>
              <a:rPr lang="fa-IR" sz="2400" dirty="0" smtClean="0">
                <a:cs typeface="B Zar" pitchFamily="2" charset="-78"/>
              </a:rPr>
              <a:t>توجه به وضعيت خاص ايران در انتخاب شهر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 smtClean="0"/>
              <a:t>چارچوب مقرراتي براي سرمايه‌گذاري خارجي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Diagram 6"/>
          <p:cNvGraphicFramePr/>
          <p:nvPr/>
        </p:nvGraphicFramePr>
        <p:xfrm>
          <a:off x="304800" y="1371600"/>
          <a:ext cx="8153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در مورد ماليات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3000" dirty="0" smtClean="0">
                <a:cs typeface="B Zar" pitchFamily="2" charset="-78"/>
              </a:rPr>
              <a:t>ماليات بر درآمد شركت‌ها (مركزي و محلي)		25%</a:t>
            </a:r>
            <a:endParaRPr lang="en-US" sz="3000" dirty="0" smtClean="0">
              <a:cs typeface="B Zar" pitchFamily="2" charset="-78"/>
            </a:endParaRPr>
          </a:p>
          <a:p>
            <a:r>
              <a:rPr lang="fa-IR" sz="3000" dirty="0" smtClean="0">
                <a:cs typeface="B Zar" pitchFamily="2" charset="-78"/>
              </a:rPr>
              <a:t>شركت‌هاي كوچك در موارد خاص 			20%</a:t>
            </a:r>
            <a:endParaRPr lang="en-US" sz="3000" dirty="0" smtClean="0">
              <a:cs typeface="B Zar" pitchFamily="2" charset="-78"/>
            </a:endParaRPr>
          </a:p>
          <a:p>
            <a:r>
              <a:rPr lang="fa-IR" sz="3000" dirty="0" smtClean="0">
                <a:cs typeface="B Zar" pitchFamily="2" charset="-78"/>
              </a:rPr>
              <a:t>ماليات بر درآمد اشخاص ـ صعودي 			30 تا 45%</a:t>
            </a:r>
            <a:endParaRPr lang="en-US" sz="3000" dirty="0" smtClean="0">
              <a:cs typeface="B Zar" pitchFamily="2" charset="-78"/>
            </a:endParaRPr>
          </a:p>
          <a:p>
            <a:r>
              <a:rPr lang="fa-IR" sz="3000" dirty="0" smtClean="0">
                <a:cs typeface="B Zar" pitchFamily="2" charset="-78"/>
              </a:rPr>
              <a:t>ماليات بر درآمدهاي سرمايه‌اي 			20%</a:t>
            </a:r>
            <a:endParaRPr lang="en-US" sz="3000" dirty="0" smtClean="0">
              <a:cs typeface="B Zar" pitchFamily="2" charset="-78"/>
            </a:endParaRPr>
          </a:p>
          <a:p>
            <a:r>
              <a:rPr lang="fa-IR" sz="3000" dirty="0" smtClean="0">
                <a:cs typeface="B Zar" pitchFamily="2" charset="-78"/>
              </a:rPr>
              <a:t>ماليات بر سود املاك و مستقلات 			20%</a:t>
            </a:r>
            <a:endParaRPr lang="en-US" sz="3000" dirty="0" smtClean="0">
              <a:cs typeface="B Zar" pitchFamily="2" charset="-78"/>
            </a:endParaRPr>
          </a:p>
          <a:p>
            <a:r>
              <a:rPr lang="fa-IR" sz="3000" dirty="0" smtClean="0">
                <a:cs typeface="B Zar" pitchFamily="2" charset="-78"/>
              </a:rPr>
              <a:t>درصورتي‌كه سود بيش از 50% قيمت خريد باشد 	30 تا 60%</a:t>
            </a:r>
            <a:endParaRPr lang="en-US" sz="3000" dirty="0" smtClean="0">
              <a:cs typeface="B Zar" pitchFamily="2" charset="-78"/>
            </a:endParaRPr>
          </a:p>
          <a:p>
            <a:r>
              <a:rPr lang="fa-IR" sz="3000" dirty="0" smtClean="0">
                <a:cs typeface="B Zar" pitchFamily="2" charset="-78"/>
              </a:rPr>
              <a:t>سال مالياتي پايان دسامبر</a:t>
            </a:r>
            <a:endParaRPr lang="en-US" sz="3000" dirty="0" smtClean="0">
              <a:cs typeface="B Zar" pitchFamily="2" charset="-78"/>
            </a:endParaRPr>
          </a:p>
          <a:p>
            <a:r>
              <a:rPr lang="fa-IR" sz="3000" dirty="0" smtClean="0">
                <a:cs typeface="B Zar" pitchFamily="2" charset="-78"/>
              </a:rPr>
              <a:t>پرداخت‌هاي مالياتي غالباً سه ماهه</a:t>
            </a:r>
            <a:endParaRPr lang="en-US" sz="3000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در مورد ماليات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2400" dirty="0" smtClean="0">
                <a:cs typeface="B Zar" pitchFamily="2" charset="-78"/>
              </a:rPr>
              <a:t>نرخ‌هاي كمك به صندوق تأمين اجتماعي ـ سهم كارفرما 11%</a:t>
            </a:r>
            <a:endParaRPr lang="en-US" sz="2400" dirty="0" smtClean="0">
              <a:cs typeface="B Zar" pitchFamily="2" charset="-78"/>
            </a:endParaRPr>
          </a:p>
          <a:p>
            <a:r>
              <a:rPr lang="fa-IR" sz="2400" dirty="0" smtClean="0">
                <a:cs typeface="B Zar" pitchFamily="2" charset="-78"/>
              </a:rPr>
              <a:t>ماليات در مبدا از موارد زير كسر مي‌شود: </a:t>
            </a:r>
            <a:endParaRPr lang="en-US" sz="2400" dirty="0" smtClean="0">
              <a:cs typeface="B Zar" pitchFamily="2" charset="-78"/>
            </a:endParaRPr>
          </a:p>
          <a:p>
            <a:r>
              <a:rPr lang="fa-IR" sz="2400" dirty="0" smtClean="0">
                <a:cs typeface="B Zar" pitchFamily="2" charset="-78"/>
              </a:rPr>
              <a:t>سود سهام 	</a:t>
            </a:r>
            <a:r>
              <a:rPr lang="en-US" sz="2400" dirty="0" smtClean="0">
                <a:cs typeface="B Zar" pitchFamily="2" charset="-78"/>
              </a:rPr>
              <a:t>	</a:t>
            </a:r>
            <a:r>
              <a:rPr lang="fa-IR" sz="2400" dirty="0" smtClean="0">
                <a:cs typeface="B Zar" pitchFamily="2" charset="-78"/>
              </a:rPr>
              <a:t>	10%</a:t>
            </a:r>
            <a:endParaRPr lang="en-US" sz="2400" dirty="0" smtClean="0">
              <a:cs typeface="B Zar" pitchFamily="2" charset="-78"/>
            </a:endParaRPr>
          </a:p>
          <a:p>
            <a:r>
              <a:rPr lang="fa-IR" sz="2400" dirty="0" smtClean="0">
                <a:cs typeface="B Zar" pitchFamily="2" charset="-78"/>
              </a:rPr>
              <a:t>بهره 	</a:t>
            </a:r>
            <a:r>
              <a:rPr lang="en-US" sz="2400" dirty="0" smtClean="0">
                <a:cs typeface="B Zar" pitchFamily="2" charset="-78"/>
              </a:rPr>
              <a:t>	</a:t>
            </a:r>
            <a:r>
              <a:rPr lang="fa-IR" sz="2400" dirty="0" smtClean="0">
                <a:cs typeface="B Zar" pitchFamily="2" charset="-78"/>
              </a:rPr>
              <a:t>		10%  تا 15%</a:t>
            </a:r>
            <a:endParaRPr lang="en-US" sz="2400" dirty="0" smtClean="0">
              <a:cs typeface="B Zar" pitchFamily="2" charset="-78"/>
            </a:endParaRPr>
          </a:p>
          <a:p>
            <a:r>
              <a:rPr lang="fa-IR" sz="2400" dirty="0" smtClean="0">
                <a:cs typeface="B Zar" pitchFamily="2" charset="-78"/>
              </a:rPr>
              <a:t>عايدات سرمايه‌اي </a:t>
            </a:r>
            <a:r>
              <a:rPr lang="en-US" sz="2400" dirty="0" smtClean="0">
                <a:cs typeface="B Zar" pitchFamily="2" charset="-78"/>
              </a:rPr>
              <a:t>	</a:t>
            </a:r>
            <a:r>
              <a:rPr lang="fa-IR" sz="2400" dirty="0" smtClean="0">
                <a:cs typeface="B Zar" pitchFamily="2" charset="-78"/>
              </a:rPr>
              <a:t>	10%</a:t>
            </a:r>
            <a:endParaRPr lang="en-US" sz="2400" dirty="0" smtClean="0">
              <a:cs typeface="B Zar" pitchFamily="2" charset="-78"/>
            </a:endParaRPr>
          </a:p>
          <a:p>
            <a:r>
              <a:rPr lang="fa-IR" sz="2400" dirty="0" smtClean="0">
                <a:cs typeface="B Zar" pitchFamily="2" charset="-78"/>
              </a:rPr>
              <a:t>حقوق مالكانه 		10%</a:t>
            </a:r>
            <a:endParaRPr lang="en-US" sz="2400" dirty="0" smtClean="0">
              <a:cs typeface="B Zar" pitchFamily="2" charset="-78"/>
            </a:endParaRPr>
          </a:p>
          <a:p>
            <a:r>
              <a:rPr lang="fa-IR" sz="2400" dirty="0" smtClean="0">
                <a:cs typeface="B Zar" pitchFamily="2" charset="-78"/>
              </a:rPr>
              <a:t>توجه به معافيت‌ها و قانون منع ماليات مجدد بين دو كشور</a:t>
            </a:r>
          </a:p>
          <a:p>
            <a:r>
              <a:rPr lang="fa-IR" sz="2400" dirty="0" smtClean="0">
                <a:cs typeface="B Zar" pitchFamily="2" charset="-78"/>
              </a:rPr>
              <a:t>توجه به نرخ‌هاي تشويقي در مناطق آزاد (مناطق اقتصادي ويژه، مناطق توسعة صنعتي و تكنولوژيك، مناطق اقتصادي آزاد، پارك‌هاي تكنولوژي، مناطق صادراتي، مناطق تداركاتي، بنادر داراي مقررات خاص) </a:t>
            </a:r>
            <a:endParaRPr lang="en-US" sz="2400" dirty="0" smtClean="0">
              <a:cs typeface="B Zar" pitchFamily="2" charset="-78"/>
            </a:endParaRPr>
          </a:p>
          <a:p>
            <a:r>
              <a:rPr lang="fa-IR" sz="2400" dirty="0" smtClean="0">
                <a:cs typeface="B Zar" pitchFamily="2" charset="-78"/>
              </a:rPr>
              <a:t>مسألة قيمت‌هاي انتقالي</a:t>
            </a:r>
            <a:endParaRPr lang="en-US" sz="2400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6858000" cy="914400"/>
          </a:xfrm>
        </p:spPr>
        <p:txBody>
          <a:bodyPr/>
          <a:lstStyle/>
          <a:p>
            <a:r>
              <a:rPr lang="fa-IR" sz="3600" dirty="0" smtClean="0"/>
              <a:t>تجربه‌هاي شخصي 1</a:t>
            </a:r>
            <a:br>
              <a:rPr lang="fa-IR" sz="3600" dirty="0" smtClean="0"/>
            </a:br>
            <a:r>
              <a:rPr lang="fa-IR" sz="3600" dirty="0" smtClean="0"/>
              <a:t>چالش‌هاي پيش‌روي كسب‌وكار خارجي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2000" dirty="0" smtClean="0">
                <a:cs typeface="B Zar" pitchFamily="2" charset="-78"/>
              </a:rPr>
              <a:t>نياز به درك نقش دولت و حزب و نقش سلسله مراتب در شركت‌ها</a:t>
            </a:r>
            <a:endParaRPr lang="en-US" sz="2000" dirty="0" smtClean="0">
              <a:cs typeface="B Zar" pitchFamily="2" charset="-78"/>
            </a:endParaRPr>
          </a:p>
          <a:p>
            <a:r>
              <a:rPr lang="fa-IR" sz="2000" dirty="0" smtClean="0">
                <a:cs typeface="B Zar" pitchFamily="2" charset="-78"/>
              </a:rPr>
              <a:t>تداوم تغييرات</a:t>
            </a:r>
          </a:p>
          <a:p>
            <a:pPr lvl="1"/>
            <a:r>
              <a:rPr lang="fa-IR" sz="1800" dirty="0" smtClean="0">
                <a:cs typeface="B Zar" pitchFamily="2" charset="-78"/>
              </a:rPr>
              <a:t>مقررات و استانداردها</a:t>
            </a:r>
          </a:p>
          <a:p>
            <a:pPr lvl="1"/>
            <a:r>
              <a:rPr lang="fa-IR" sz="1800" dirty="0" smtClean="0">
                <a:cs typeface="B Zar" pitchFamily="2" charset="-78"/>
              </a:rPr>
              <a:t>مقامات مسئول</a:t>
            </a:r>
          </a:p>
          <a:p>
            <a:pPr lvl="1"/>
            <a:r>
              <a:rPr lang="fa-IR" sz="1800" dirty="0" smtClean="0">
                <a:cs typeface="B Zar" pitchFamily="2" charset="-78"/>
              </a:rPr>
              <a:t>شرايط بازار</a:t>
            </a:r>
          </a:p>
          <a:p>
            <a:r>
              <a:rPr lang="fa-IR" sz="2000" dirty="0" smtClean="0">
                <a:cs typeface="B Zar" pitchFamily="2" charset="-78"/>
              </a:rPr>
              <a:t>فساد، حقوق معنوي، و حاكميت قانون</a:t>
            </a:r>
          </a:p>
          <a:p>
            <a:r>
              <a:rPr lang="fa-IR" sz="2000" dirty="0" smtClean="0">
                <a:cs typeface="B Zar" pitchFamily="2" charset="-78"/>
              </a:rPr>
              <a:t>افزايش ناسيوناليسم اقتصادي</a:t>
            </a:r>
          </a:p>
          <a:p>
            <a:r>
              <a:rPr lang="fa-IR" sz="2000" dirty="0" smtClean="0">
                <a:cs typeface="B Zar" pitchFamily="2" charset="-78"/>
              </a:rPr>
              <a:t>كنترل و اطاعت در هيأت‌مديرة شركت‌ها </a:t>
            </a:r>
          </a:p>
          <a:p>
            <a:r>
              <a:rPr lang="fa-IR" sz="2000" dirty="0" smtClean="0">
                <a:cs typeface="B Zar" pitchFamily="2" charset="-78"/>
              </a:rPr>
              <a:t>نياز به مديريت رقابت محلي و فشار قيمت‌ها </a:t>
            </a:r>
          </a:p>
          <a:p>
            <a:r>
              <a:rPr lang="fa-IR" sz="2000" dirty="0" smtClean="0">
                <a:cs typeface="B Zar" pitchFamily="2" charset="-78"/>
              </a:rPr>
              <a:t>سرعت و عمق ناحيه‌اي‌شدن امور</a:t>
            </a:r>
          </a:p>
          <a:p>
            <a:r>
              <a:rPr lang="fa-IR" sz="2000" dirty="0" smtClean="0">
                <a:cs typeface="B Zar" pitchFamily="2" charset="-78"/>
              </a:rPr>
              <a:t>ساختار سازماني مناسب</a:t>
            </a:r>
          </a:p>
          <a:p>
            <a:r>
              <a:rPr lang="fa-IR" sz="2000" dirty="0" smtClean="0">
                <a:cs typeface="B Zar" pitchFamily="2" charset="-78"/>
              </a:rPr>
              <a:t>استفادة معقول از مشاوران و وكلا</a:t>
            </a:r>
          </a:p>
          <a:p>
            <a:r>
              <a:rPr lang="fa-IR" sz="2000" dirty="0" smtClean="0">
                <a:cs typeface="B Zar" pitchFamily="2" charset="-78"/>
              </a:rPr>
              <a:t>رابطة مناسب با مقامات محلي</a:t>
            </a:r>
          </a:p>
          <a:p>
            <a:r>
              <a:rPr lang="fa-IR" sz="2000" dirty="0" smtClean="0">
                <a:cs typeface="B Zar" pitchFamily="2" charset="-78"/>
              </a:rPr>
              <a:t>تملك شركت‌هاي دولتي (هنوز 30% دست دولت است)</a:t>
            </a:r>
            <a:endParaRPr lang="en-US" sz="2000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658"/>
            <a:ext cx="6858000" cy="990600"/>
          </a:xfrm>
        </p:spPr>
        <p:txBody>
          <a:bodyPr/>
          <a:lstStyle/>
          <a:p>
            <a:r>
              <a:rPr lang="fa-IR" sz="3600" dirty="0" smtClean="0"/>
              <a:t>تجربه‌هاي شخصي 2</a:t>
            </a:r>
            <a:br>
              <a:rPr lang="fa-IR" sz="3600" dirty="0" smtClean="0"/>
            </a:br>
            <a:r>
              <a:rPr lang="fa-IR" sz="3600" dirty="0" smtClean="0"/>
              <a:t>آداب تجاري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1225"/>
          </a:xfrm>
        </p:spPr>
        <p:txBody>
          <a:bodyPr/>
          <a:lstStyle/>
          <a:p>
            <a:pPr lvl="0"/>
            <a:r>
              <a:rPr lang="fa-IR" sz="1800" dirty="0" smtClean="0">
                <a:cs typeface="B Zar" pitchFamily="2" charset="-78"/>
              </a:rPr>
              <a:t>عمدتاً رابطة تجاري مبتني بر توصية ساير شركت‌هاي آشنا و همكار است. درعين‌حال، ارتباط بدون‌سابقة قبلي، و براساس اطلاعات گردآوري‌شده از سمينارها، نمايشگاه‌ها، و اينترنت نيز معمول شده است. </a:t>
            </a:r>
            <a:endParaRPr lang="en-US" sz="1800" dirty="0" smtClean="0">
              <a:cs typeface="B Zar" pitchFamily="2" charset="-78"/>
            </a:endParaRPr>
          </a:p>
          <a:p>
            <a:pPr lvl="0"/>
            <a:r>
              <a:rPr lang="fa-IR" sz="1800" dirty="0" smtClean="0">
                <a:cs typeface="B Zar" pitchFamily="2" charset="-78"/>
              </a:rPr>
              <a:t>استفاده از نام فاميل و عنوان </a:t>
            </a:r>
            <a:r>
              <a:rPr lang="en-US" sz="1800" dirty="0" smtClean="0">
                <a:cs typeface="B Zar" pitchFamily="2" charset="-78"/>
                <a:sym typeface="Wingdings"/>
              </a:rPr>
              <a:t></a:t>
            </a:r>
            <a:r>
              <a:rPr lang="fa-IR" sz="1800" dirty="0" smtClean="0">
                <a:cs typeface="B Zar" pitchFamily="2" charset="-78"/>
              </a:rPr>
              <a:t> اهميت ارشديت </a:t>
            </a:r>
            <a:r>
              <a:rPr lang="en-US" sz="1800" dirty="0" smtClean="0">
                <a:cs typeface="B Zar" pitchFamily="2" charset="-78"/>
                <a:sym typeface="Wingdings"/>
              </a:rPr>
              <a:t></a:t>
            </a:r>
            <a:r>
              <a:rPr lang="en-US" sz="1800" dirty="0" smtClean="0">
                <a:cs typeface="B Zar" pitchFamily="2" charset="-78"/>
              </a:rPr>
              <a:t> </a:t>
            </a:r>
            <a:r>
              <a:rPr lang="fa-IR" sz="1800" dirty="0" smtClean="0">
                <a:cs typeface="B Zar" pitchFamily="2" charset="-78"/>
              </a:rPr>
              <a:t>مثال توزيع كارت ويزيت از ارشدترين فرد </a:t>
            </a:r>
            <a:r>
              <a:rPr lang="en-US" sz="1800" dirty="0" smtClean="0">
                <a:cs typeface="B Zar" pitchFamily="2" charset="-78"/>
                <a:sym typeface="Wingdings"/>
              </a:rPr>
              <a:t></a:t>
            </a:r>
            <a:r>
              <a:rPr lang="fa-IR" sz="1800" dirty="0" smtClean="0">
                <a:cs typeface="B Zar" pitchFamily="2" charset="-78"/>
              </a:rPr>
              <a:t> ورود به جلسه (ارشدترين فرد) </a:t>
            </a:r>
            <a:r>
              <a:rPr lang="en-US" sz="1800" dirty="0" smtClean="0">
                <a:cs typeface="B Zar" pitchFamily="2" charset="-78"/>
                <a:sym typeface="Wingdings"/>
              </a:rPr>
              <a:t></a:t>
            </a:r>
            <a:r>
              <a:rPr lang="fa-IR" sz="1800" dirty="0" smtClean="0">
                <a:cs typeface="B Zar" pitchFamily="2" charset="-78"/>
              </a:rPr>
              <a:t> هديه به ارشدترين افراد </a:t>
            </a:r>
            <a:r>
              <a:rPr lang="en-US" sz="1800" dirty="0" smtClean="0">
                <a:cs typeface="B Zar" pitchFamily="2" charset="-78"/>
                <a:sym typeface="Wingdings"/>
              </a:rPr>
              <a:t></a:t>
            </a:r>
            <a:r>
              <a:rPr lang="en-US" sz="1800" dirty="0" smtClean="0">
                <a:cs typeface="B Zar" pitchFamily="2" charset="-78"/>
              </a:rPr>
              <a:t> </a:t>
            </a:r>
            <a:r>
              <a:rPr lang="fa-IR" sz="1800" dirty="0" smtClean="0">
                <a:cs typeface="B Zar" pitchFamily="2" charset="-78"/>
              </a:rPr>
              <a:t>نحوة نشستن در جلسه </a:t>
            </a:r>
            <a:endParaRPr lang="en-US" sz="1800" dirty="0" smtClean="0">
              <a:cs typeface="B Zar" pitchFamily="2" charset="-78"/>
            </a:endParaRPr>
          </a:p>
          <a:p>
            <a:pPr lvl="0"/>
            <a:r>
              <a:rPr lang="fa-IR" sz="1800" dirty="0" smtClean="0">
                <a:cs typeface="B Zar" pitchFamily="2" charset="-78"/>
              </a:rPr>
              <a:t>تبديل رابطة تجاري به رابطة اجتماعي  بعداز گذشت دورة زماني  (مغاير با وضعيت در غرب) </a:t>
            </a:r>
            <a:r>
              <a:rPr lang="en-US" sz="1800" dirty="0" smtClean="0">
                <a:cs typeface="B Zar" pitchFamily="2" charset="-78"/>
                <a:sym typeface="Wingdings"/>
              </a:rPr>
              <a:t></a:t>
            </a:r>
            <a:r>
              <a:rPr lang="fa-IR" sz="1800" dirty="0" smtClean="0">
                <a:cs typeface="B Zar" pitchFamily="2" charset="-78"/>
              </a:rPr>
              <a:t> صرف غذا و رستوران </a:t>
            </a:r>
            <a:r>
              <a:rPr lang="en-US" sz="1800" dirty="0" smtClean="0">
                <a:cs typeface="B Zar" pitchFamily="2" charset="-78"/>
                <a:sym typeface="Wingdings"/>
              </a:rPr>
              <a:t></a:t>
            </a:r>
            <a:r>
              <a:rPr lang="fa-IR" sz="1800" dirty="0" smtClean="0">
                <a:cs typeface="B Zar" pitchFamily="2" charset="-78"/>
              </a:rPr>
              <a:t> ترتيب نشستن </a:t>
            </a:r>
            <a:r>
              <a:rPr lang="en-US" sz="1800" dirty="0" smtClean="0">
                <a:cs typeface="B Zar" pitchFamily="2" charset="-78"/>
                <a:sym typeface="Wingdings"/>
              </a:rPr>
              <a:t></a:t>
            </a:r>
            <a:r>
              <a:rPr lang="fa-IR" sz="1800" dirty="0" smtClean="0">
                <a:cs typeface="B Zar" pitchFamily="2" charset="-78"/>
              </a:rPr>
              <a:t> بردن هديه به اين نوع نشست‌ها به‌ويژه اگر دعوت به خانه باشد </a:t>
            </a:r>
            <a:endParaRPr lang="en-US" sz="1800" dirty="0" smtClean="0">
              <a:cs typeface="B Zar" pitchFamily="2" charset="-78"/>
            </a:endParaRPr>
          </a:p>
          <a:p>
            <a:pPr lvl="0"/>
            <a:r>
              <a:rPr lang="fa-IR" sz="1800" dirty="0" smtClean="0">
                <a:cs typeface="B Zar" pitchFamily="2" charset="-78"/>
              </a:rPr>
              <a:t>برخوردها و لباس‌هاي محافظه‌كارانه</a:t>
            </a:r>
            <a:endParaRPr lang="en-US" sz="1800" dirty="0" smtClean="0">
              <a:cs typeface="B Zar" pitchFamily="2" charset="-78"/>
            </a:endParaRPr>
          </a:p>
          <a:p>
            <a:pPr lvl="0"/>
            <a:r>
              <a:rPr lang="fa-IR" sz="1800" dirty="0" smtClean="0">
                <a:cs typeface="B Zar" pitchFamily="2" charset="-78"/>
              </a:rPr>
              <a:t>تابوهاي جامعه (خط قرمز) مثلاً اشاره به تايوان + يا شهرها را در مقابل هم قرار دادن (شانگهاي در مقابل بيجينگ)</a:t>
            </a:r>
            <a:endParaRPr lang="en-US" sz="1800" dirty="0" smtClean="0">
              <a:cs typeface="B Zar" pitchFamily="2" charset="-78"/>
            </a:endParaRPr>
          </a:p>
          <a:p>
            <a:pPr lvl="0"/>
            <a:r>
              <a:rPr lang="fa-IR" sz="1800" dirty="0" smtClean="0">
                <a:latin typeface="Times New Roman"/>
                <a:ea typeface="Calibri"/>
                <a:cs typeface="B Lotus"/>
              </a:rPr>
              <a:t>توجه به ويژگي‌هاي فرهنگي در طول فعاليت در چين</a:t>
            </a:r>
            <a:endParaRPr lang="en-US" sz="1800" dirty="0" smtClean="0">
              <a:cs typeface="B Zar" pitchFamily="2" charset="-78"/>
            </a:endParaRPr>
          </a:p>
          <a:p>
            <a:pPr lvl="0"/>
            <a:r>
              <a:rPr lang="fa-IR" sz="1800" dirty="0" smtClean="0">
                <a:latin typeface="Times New Roman"/>
                <a:ea typeface="Calibri"/>
                <a:cs typeface="B Lotus"/>
              </a:rPr>
              <a:t>تفاوت‌ها در نحوة انجام كار</a:t>
            </a:r>
            <a:endParaRPr lang="en-US" sz="1800" dirty="0" smtClean="0">
              <a:latin typeface="Times New Roman"/>
              <a:ea typeface="Calibri"/>
              <a:cs typeface="B Lotus"/>
            </a:endParaRPr>
          </a:p>
          <a:p>
            <a:pPr lvl="0"/>
            <a:r>
              <a:rPr lang="fa-IR" sz="1800" dirty="0" smtClean="0">
                <a:latin typeface="Times New Roman"/>
                <a:ea typeface="Calibri"/>
                <a:cs typeface="B Lotus"/>
              </a:rPr>
              <a:t>عدم‌شكايت و انتقاد مستقيم</a:t>
            </a:r>
            <a:endParaRPr lang="en-US" sz="1800" dirty="0" smtClean="0">
              <a:latin typeface="Times New Roman"/>
              <a:ea typeface="Calibri"/>
              <a:cs typeface="B Lotus"/>
            </a:endParaRPr>
          </a:p>
          <a:p>
            <a:pPr lvl="0"/>
            <a:r>
              <a:rPr lang="fa-IR" sz="1800" dirty="0" smtClean="0">
                <a:latin typeface="Times New Roman"/>
                <a:ea typeface="Calibri"/>
                <a:cs typeface="B Lotus"/>
              </a:rPr>
              <a:t>3/1 ميليارد نفر با 56 مليت يا اقليت مختلف</a:t>
            </a:r>
            <a:endParaRPr lang="en-US" sz="1800" dirty="0" smtClean="0">
              <a:latin typeface="Times New Roman"/>
              <a:ea typeface="Calibri"/>
              <a:cs typeface="B Lotus"/>
            </a:endParaRPr>
          </a:p>
          <a:p>
            <a:pPr lvl="0"/>
            <a:r>
              <a:rPr lang="fa-IR" sz="1800" dirty="0" smtClean="0">
                <a:latin typeface="Times New Roman"/>
                <a:ea typeface="Calibri"/>
                <a:cs typeface="B Lotus"/>
              </a:rPr>
              <a:t>حفظ آبرو </a:t>
            </a:r>
            <a:r>
              <a:rPr lang="en-US" sz="1800" dirty="0" smtClean="0">
                <a:latin typeface="Times New Roman"/>
                <a:ea typeface="Calibri"/>
                <a:cs typeface="B Lotus"/>
                <a:sym typeface="Wingdings"/>
              </a:rPr>
              <a:t></a:t>
            </a:r>
            <a:r>
              <a:rPr lang="fa-IR" sz="1800" dirty="0" smtClean="0">
                <a:latin typeface="Times New Roman"/>
                <a:ea typeface="Calibri"/>
                <a:cs typeface="B Lotus"/>
              </a:rPr>
              <a:t> رعايت افراد نزد ديگران </a:t>
            </a:r>
            <a:endParaRPr lang="en-US" sz="1800" dirty="0" smtClean="0">
              <a:latin typeface="Times New Roman"/>
              <a:ea typeface="Calibri"/>
              <a:cs typeface="B Lotus"/>
            </a:endParaRPr>
          </a:p>
          <a:p>
            <a:pPr lvl="0"/>
            <a:r>
              <a:rPr lang="fa-IR" sz="1800" dirty="0" smtClean="0">
                <a:latin typeface="Times New Roman"/>
                <a:ea typeface="Calibri"/>
                <a:cs typeface="B Lotus"/>
              </a:rPr>
              <a:t>توجه به شكل افقي و سلسله‌مراتبي شركت‌ها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7772400" cy="533400"/>
          </a:xfrm>
        </p:spPr>
        <p:txBody>
          <a:bodyPr/>
          <a:lstStyle/>
          <a:p>
            <a:r>
              <a:rPr lang="fa-IR" dirty="0" smtClean="0"/>
              <a:t>اهداف اساسي رابطه با دولت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0FF909B-F976-4E93-8162-6CB33ECCD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">
                                            <p:graphicEl>
                                              <a:dgm id="{60FF909B-F976-4E93-8162-6CB33ECCD8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">
                                            <p:graphicEl>
                                              <a:dgm id="{60FF909B-F976-4E93-8162-6CB33ECCD854}"/>
                                            </p:graphic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0FF909B-F976-4E93-8162-6CB33ECCD854}"/>
                                            </p:graphic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">
                                            <p:graphicEl>
                                              <a:dgm id="{60FF909B-F976-4E93-8162-6CB33ECCD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0FF909B-F976-4E93-8162-6CB33ECCD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">
                                            <p:graphicEl>
                                              <a:dgm id="{60FF909B-F976-4E93-8162-6CB33ECCD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0FF909B-F976-4E93-8162-6CB33ECCD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7A66652-F248-4529-8AAD-2DED630E10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9">
                                            <p:graphicEl>
                                              <a:dgm id="{97A66652-F248-4529-8AAD-2DED630E10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9">
                                            <p:graphicEl>
                                              <a:dgm id="{97A66652-F248-4529-8AAD-2DED630E10D6}"/>
                                            </p:graphic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7A66652-F248-4529-8AAD-2DED630E10D6}"/>
                                            </p:graphic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9">
                                            <p:graphicEl>
                                              <a:dgm id="{97A66652-F248-4529-8AAD-2DED630E10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7A66652-F248-4529-8AAD-2DED630E10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9">
                                            <p:graphicEl>
                                              <a:dgm id="{97A66652-F248-4529-8AAD-2DED630E10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7A66652-F248-4529-8AAD-2DED630E10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خبرهای رشد چین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 rot="20861228">
            <a:off x="5353853" y="2082123"/>
            <a:ext cx="2424124" cy="4476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rial" pitchFamily="34" charset="0"/>
                <a:cs typeface="+mj-cs"/>
              </a:rPr>
              <a:t>فراسوی توسعه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 rot="1117991">
            <a:off x="3638473" y="2840069"/>
            <a:ext cx="2289235" cy="4476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Aft>
                <a:spcPts val="1000"/>
              </a:spcAft>
            </a:pPr>
            <a:r>
              <a:rPr lang="fa-IR" sz="2000" dirty="0" smtClean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+mj-cs"/>
              </a:rPr>
              <a:t>بازارهای قبضه شده</a:t>
            </a:r>
            <a:endParaRPr lang="en-US" sz="2000" dirty="0" smtClean="0">
              <a:solidFill>
                <a:schemeClr val="bg1"/>
              </a:solidFill>
              <a:latin typeface="Arial" pitchFamily="34" charset="0"/>
              <a:ea typeface="Arial" pitchFamily="34" charset="0"/>
              <a:cs typeface="+mj-cs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 rot="20675331">
            <a:off x="1545301" y="2083056"/>
            <a:ext cx="1971325" cy="42703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a-IR" sz="2000" dirty="0" smtClean="0">
                <a:solidFill>
                  <a:schemeClr val="bg1"/>
                </a:solidFill>
                <a:latin typeface="Arial" pitchFamily="34" charset="0"/>
                <a:cs typeface="+mj-cs"/>
              </a:rPr>
              <a:t>قدرت اول جهان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 rot="20498264">
            <a:off x="3294015" y="3606654"/>
            <a:ext cx="1673225" cy="381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rial" pitchFamily="34" charset="0"/>
                <a:cs typeface="+mj-cs"/>
              </a:rPr>
              <a:t>رشد</a:t>
            </a:r>
            <a:r>
              <a:rPr kumimoji="0" lang="fa-IR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rial" pitchFamily="34" charset="0"/>
                <a:cs typeface="+mj-cs"/>
              </a:rPr>
              <a:t> سرسام آور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819400" y="4495800"/>
            <a:ext cx="1676400" cy="457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2000" dirty="0" smtClean="0">
                <a:solidFill>
                  <a:schemeClr val="bg1"/>
                </a:solidFill>
                <a:cs typeface="+mj-cs"/>
              </a:rPr>
              <a:t>استاد کپی‌برداری</a:t>
            </a:r>
            <a:endParaRPr lang="en-US" sz="20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477000" y="3886200"/>
            <a:ext cx="2087951" cy="381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1000"/>
              </a:spcAft>
            </a:pPr>
            <a:r>
              <a:rPr lang="fa-IR" sz="2000" dirty="0" smtClean="0">
                <a:solidFill>
                  <a:schemeClr val="bg1"/>
                </a:solidFill>
                <a:cs typeface="+mj-cs"/>
              </a:rPr>
              <a:t>سوپر </a:t>
            </a:r>
            <a:r>
              <a:rPr lang="ar-SA" sz="2000" dirty="0" smtClean="0"/>
              <a:t>کامپیوترها</a:t>
            </a:r>
            <a:endParaRPr lang="en-US" sz="2000" dirty="0" smtClean="0"/>
          </a:p>
          <a:p>
            <a:pPr algn="ctr">
              <a:spcAft>
                <a:spcPts val="1000"/>
              </a:spcAft>
            </a:pPr>
            <a:endParaRPr lang="en-US" sz="2000" dirty="0" smtClean="0">
              <a:solidFill>
                <a:schemeClr val="bg1"/>
              </a:solidFill>
              <a:cs typeface="+mj-cs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 rot="1204541">
            <a:off x="5426147" y="5588184"/>
            <a:ext cx="2004211" cy="4476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2000" dirty="0" smtClean="0">
                <a:solidFill>
                  <a:schemeClr val="bg1"/>
                </a:solidFill>
                <a:cs typeface="+mj-cs"/>
              </a:rPr>
              <a:t>پرکار و کم مصرف</a:t>
            </a:r>
            <a:endParaRPr lang="en-US" sz="20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 rot="21072488">
            <a:off x="2457935" y="5446106"/>
            <a:ext cx="2498407" cy="4476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a-IR" sz="2000" dirty="0" smtClean="0">
                <a:solidFill>
                  <a:schemeClr val="bg1"/>
                </a:solidFill>
                <a:cs typeface="+mj-cs"/>
              </a:rPr>
              <a:t>دولت بزرگ، اقتصاد بزرگ</a:t>
            </a:r>
            <a:endParaRPr lang="en-US" sz="2000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 rot="20861228">
            <a:off x="5959241" y="4788179"/>
            <a:ext cx="2790421" cy="4476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rial" pitchFamily="34" charset="0"/>
                <a:cs typeface="+mj-cs"/>
              </a:rPr>
              <a:t>تأسیسات زیربنایی</a:t>
            </a:r>
            <a:r>
              <a:rPr kumimoji="0" lang="fa-IR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rial" pitchFamily="34" charset="0"/>
                <a:cs typeface="+mj-cs"/>
              </a:rPr>
              <a:t> درجه یک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 rot="20053027">
            <a:off x="-431127" y="5194127"/>
            <a:ext cx="2963067" cy="4476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2000" dirty="0" smtClean="0"/>
              <a:t>سرمایه‌گذاری عظیم در خارج</a:t>
            </a:r>
            <a:endParaRPr lang="en-US" sz="2000" dirty="0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 rot="21416481">
            <a:off x="3806096" y="6074918"/>
            <a:ext cx="2170280" cy="4476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2000" dirty="0" smtClean="0"/>
              <a:t>رشد شهرنشینی</a:t>
            </a:r>
            <a:endParaRPr lang="en-US" sz="2000" dirty="0"/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 rot="762011">
            <a:off x="5734854" y="2844124"/>
            <a:ext cx="2424124" cy="4476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rial" pitchFamily="34" charset="0"/>
                <a:cs typeface="+mj-cs"/>
              </a:rPr>
              <a:t>فراسوی توسعه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 rot="667818">
            <a:off x="-15485" y="2652591"/>
            <a:ext cx="2471391" cy="42703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2000" dirty="0" smtClean="0"/>
              <a:t>تراز تجاری مثبت فزاینده</a:t>
            </a:r>
            <a:endParaRPr lang="en-US" sz="2000" dirty="0"/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 rot="652813">
            <a:off x="3041772" y="1449064"/>
            <a:ext cx="2229778" cy="42703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ar-SA" sz="2000" dirty="0" smtClean="0"/>
              <a:t>مازاد ارزهای خارجی</a:t>
            </a:r>
            <a:endParaRPr lang="en-US" sz="2000" dirty="0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 rot="19785027">
            <a:off x="-119352" y="4257304"/>
            <a:ext cx="3409435" cy="4476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ar-SA" sz="2000" dirty="0" smtClean="0"/>
              <a:t>سرمایه‌گذاری عظیم خارجی در افریقا</a:t>
            </a:r>
            <a:endParaRPr lang="en-US" sz="2000" dirty="0"/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 rot="1334435">
            <a:off x="4794466" y="4146007"/>
            <a:ext cx="2252852" cy="3810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SA" sz="2000" dirty="0" smtClean="0"/>
              <a:t>شهرهای میلیونی جدید</a:t>
            </a:r>
            <a:endParaRPr lang="en-US" sz="2000" dirty="0" smtClean="0"/>
          </a:p>
          <a:p>
            <a:pPr algn="ctr">
              <a:spcAft>
                <a:spcPts val="1000"/>
              </a:spcAft>
            </a:pPr>
            <a:endParaRPr lang="en-US" sz="2000" dirty="0" smtClean="0">
              <a:solidFill>
                <a:schemeClr val="bg1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7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9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1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263F-EACE-439E-8E58-6F62B750036D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7892" name="Text Box 7"/>
          <p:cNvSpPr txBox="1">
            <a:spLocks noChangeArrowheads="1"/>
          </p:cNvSpPr>
          <p:nvPr/>
        </p:nvSpPr>
        <p:spPr bwMode="auto">
          <a:xfrm>
            <a:off x="685800" y="2559050"/>
            <a:ext cx="7620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a-IR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B Elham" pitchFamily="2" charset="-78"/>
              </a:rPr>
              <a:t>با تشکر</a:t>
            </a:r>
            <a:endParaRPr lang="en-US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B Elham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تحول اساسی طی 20 سال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7772400" cy="5334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0FF909B-F976-4E93-8162-6CB33ECCD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">
                                            <p:graphicEl>
                                              <a:dgm id="{60FF909B-F976-4E93-8162-6CB33ECCD8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">
                                            <p:graphicEl>
                                              <a:dgm id="{60FF909B-F976-4E93-8162-6CB33ECCD854}"/>
                                            </p:graphic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0FF909B-F976-4E93-8162-6CB33ECCD854}"/>
                                            </p:graphic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">
                                            <p:graphicEl>
                                              <a:dgm id="{60FF909B-F976-4E93-8162-6CB33ECCD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0FF909B-F976-4E93-8162-6CB33ECCD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">
                                            <p:graphicEl>
                                              <a:dgm id="{60FF909B-F976-4E93-8162-6CB33ECCD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0FF909B-F976-4E93-8162-6CB33ECCD8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7A66652-F248-4529-8AAD-2DED630E10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9">
                                            <p:graphicEl>
                                              <a:dgm id="{97A66652-F248-4529-8AAD-2DED630E10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9">
                                            <p:graphicEl>
                                              <a:dgm id="{97A66652-F248-4529-8AAD-2DED630E10D6}"/>
                                            </p:graphic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7A66652-F248-4529-8AAD-2DED630E10D6}"/>
                                            </p:graphic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9">
                                            <p:graphicEl>
                                              <a:dgm id="{97A66652-F248-4529-8AAD-2DED630E10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7A66652-F248-4529-8AAD-2DED630E10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9">
                                            <p:graphicEl>
                                              <a:dgm id="{97A66652-F248-4529-8AAD-2DED630E10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7A66652-F248-4529-8AAD-2DED630E10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نكات قابل‌بررسي قبل‌از ساماندهي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0"/>
              </a:spcAft>
              <a:buNone/>
            </a:pPr>
            <a:r>
              <a:rPr lang="fa-IR" sz="2800" dirty="0" smtClean="0">
                <a:latin typeface="Times New Roman"/>
                <a:ea typeface="Calibri"/>
                <a:cs typeface="B Lotus"/>
              </a:rPr>
              <a:t>1. تأسيس دفتري كوچك براي بررسي</a:t>
            </a:r>
          </a:p>
          <a:p>
            <a:pPr lvl="0">
              <a:spcAft>
                <a:spcPts val="0"/>
              </a:spcAft>
              <a:buNone/>
            </a:pPr>
            <a:r>
              <a:rPr lang="fa-IR" sz="2800" dirty="0" smtClean="0">
                <a:latin typeface="Times New Roman"/>
                <a:ea typeface="Calibri"/>
                <a:cs typeface="B Lotus"/>
              </a:rPr>
              <a:t>2. بررسي وسعت و مقياس فرصت‌ها </a:t>
            </a:r>
          </a:p>
          <a:p>
            <a:pPr lvl="0">
              <a:spcAft>
                <a:spcPts val="0"/>
              </a:spcAft>
              <a:buNone/>
            </a:pPr>
            <a:r>
              <a:rPr lang="fa-IR" sz="2800" dirty="0" smtClean="0">
                <a:latin typeface="Times New Roman"/>
                <a:ea typeface="Calibri"/>
                <a:cs typeface="B Lotus"/>
              </a:rPr>
              <a:t>3. تعيين راهبرد ورود به بازار </a:t>
            </a:r>
            <a:r>
              <a:rPr lang="en-US" sz="2800" dirty="0" smtClean="0">
                <a:latin typeface="Times New Roman"/>
                <a:ea typeface="Calibri"/>
                <a:cs typeface="B Lotus"/>
              </a:rPr>
              <a:t>(Entry Strategy)</a:t>
            </a:r>
          </a:p>
          <a:p>
            <a:pPr lvl="0">
              <a:spcAft>
                <a:spcPts val="0"/>
              </a:spcAft>
              <a:buNone/>
            </a:pPr>
            <a:r>
              <a:rPr lang="fa-IR" sz="2800" dirty="0" smtClean="0">
                <a:latin typeface="Times New Roman"/>
                <a:ea typeface="Calibri"/>
                <a:cs typeface="B Lotus"/>
              </a:rPr>
              <a:t>4. طراحي برنامه براي ورود و تعيين راهبرد گسترش فعاليت </a:t>
            </a:r>
            <a:endParaRPr lang="en-US" sz="2800" dirty="0" smtClean="0">
              <a:latin typeface="Times New Roman"/>
              <a:ea typeface="Calibri"/>
              <a:cs typeface="B Lotus"/>
            </a:endParaRPr>
          </a:p>
          <a:p>
            <a:pPr lvl="0">
              <a:spcAft>
                <a:spcPts val="0"/>
              </a:spcAft>
              <a:buNone/>
            </a:pPr>
            <a:r>
              <a:rPr lang="fa-IR" sz="2800" dirty="0" smtClean="0">
                <a:latin typeface="Times New Roman"/>
                <a:ea typeface="Calibri"/>
                <a:cs typeface="B Lotus"/>
              </a:rPr>
              <a:t>5. بررسي موانع براي شركت يا شخص ايراني در شرايط خاص امروز</a:t>
            </a:r>
            <a:endParaRPr lang="en-US" sz="2800" dirty="0" smtClean="0">
              <a:latin typeface="Times New Roman"/>
              <a:ea typeface="Calibri"/>
              <a:cs typeface="B Lotus"/>
            </a:endParaRPr>
          </a:p>
          <a:p>
            <a:pPr lvl="0">
              <a:spcAft>
                <a:spcPts val="0"/>
              </a:spcAft>
              <a:buNone/>
            </a:pPr>
            <a:r>
              <a:rPr lang="fa-IR" sz="2800" dirty="0" smtClean="0">
                <a:latin typeface="Times New Roman"/>
                <a:ea typeface="Calibri"/>
                <a:cs typeface="B Lotus"/>
              </a:rPr>
              <a:t>6. بررسي نحوة انتقال فعاليت در آينده به ايران و تعيين راهبرد خروج</a:t>
            </a:r>
            <a:br>
              <a:rPr lang="fa-IR" sz="2800" dirty="0" smtClean="0">
                <a:latin typeface="Times New Roman"/>
                <a:ea typeface="Calibri"/>
                <a:cs typeface="B Lotus"/>
              </a:rPr>
            </a:br>
            <a:r>
              <a:rPr lang="en-US" sz="2800" dirty="0" smtClean="0">
                <a:latin typeface="Times New Roman"/>
                <a:ea typeface="Calibri"/>
                <a:cs typeface="B Lotus"/>
              </a:rPr>
              <a:t>(Exit Strategy)</a:t>
            </a:r>
            <a:r>
              <a:rPr lang="en-US" sz="2800" dirty="0" smtClean="0">
                <a:latin typeface="B Lotus"/>
                <a:ea typeface="Calibri"/>
                <a:cs typeface="B Lotus"/>
              </a:rPr>
              <a:t> </a:t>
            </a:r>
            <a:r>
              <a:rPr lang="fa-IR" sz="2800" dirty="0" smtClean="0">
                <a:latin typeface="B Lotus"/>
                <a:ea typeface="Calibri"/>
                <a:cs typeface="B Lotus"/>
              </a:rPr>
              <a:t>ـ </a:t>
            </a:r>
            <a:r>
              <a:rPr lang="fa-IR" sz="2400" dirty="0" smtClean="0">
                <a:latin typeface="Times New Roman"/>
                <a:ea typeface="Calibri"/>
                <a:cs typeface="B Lotus"/>
              </a:rPr>
              <a:t>جلوگيري از زيان بيشتر و تعطيل بنگاه در چين</a:t>
            </a:r>
          </a:p>
          <a:p>
            <a:pPr lvl="0">
              <a:spcAft>
                <a:spcPts val="0"/>
              </a:spcAft>
              <a:buNone/>
            </a:pPr>
            <a:r>
              <a:rPr lang="fa-IR" sz="2800" dirty="0" smtClean="0">
                <a:latin typeface="Times New Roman"/>
                <a:ea typeface="Calibri"/>
                <a:cs typeface="B Lotus"/>
              </a:rPr>
              <a:t>7. انتخاب ساختار سازماني</a:t>
            </a:r>
          </a:p>
          <a:p>
            <a:pPr lvl="0">
              <a:spcAft>
                <a:spcPts val="0"/>
              </a:spcAft>
              <a:buNone/>
            </a:pPr>
            <a:r>
              <a:rPr lang="fa-IR" sz="2800" dirty="0" smtClean="0">
                <a:latin typeface="Times New Roman"/>
                <a:ea typeface="Calibri"/>
                <a:cs typeface="B Lotus"/>
              </a:rPr>
              <a:t>8. انتخاب شركاي چيني</a:t>
            </a:r>
          </a:p>
          <a:p>
            <a:pPr lvl="0">
              <a:spcAft>
                <a:spcPts val="0"/>
              </a:spcAft>
              <a:buNone/>
            </a:pPr>
            <a:r>
              <a:rPr lang="fa-IR" sz="2800" dirty="0" smtClean="0">
                <a:latin typeface="Times New Roman"/>
                <a:ea typeface="Calibri"/>
                <a:cs typeface="B Lotus"/>
              </a:rPr>
              <a:t>9. انتخاب محل استقرار</a:t>
            </a:r>
            <a:endParaRPr lang="en-US" sz="2800" dirty="0" smtClean="0">
              <a:latin typeface="Times New Roman"/>
              <a:ea typeface="Calibri"/>
              <a:cs typeface="B Lotu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ساختارهاي كسب‌وكار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7200">
              <a:lnSpc>
                <a:spcPct val="150000"/>
              </a:lnSpc>
              <a:spcAft>
                <a:spcPts val="0"/>
              </a:spcAft>
            </a:pPr>
            <a:r>
              <a:rPr lang="fa-IR" sz="2200" dirty="0" smtClean="0">
                <a:latin typeface="Times New Roman"/>
                <a:ea typeface="Calibri"/>
                <a:cs typeface="B Zar" pitchFamily="2" charset="-78"/>
              </a:rPr>
              <a:t>ثبت بنگاه اقتصادي سرمايه‌گذاري خارجي </a:t>
            </a:r>
            <a:r>
              <a:rPr lang="en-US" sz="2200" dirty="0" smtClean="0">
                <a:latin typeface="Times New Roman"/>
                <a:ea typeface="Calibri"/>
                <a:cs typeface="B Zar" pitchFamily="2" charset="-78"/>
              </a:rPr>
              <a:t>(FIE)</a:t>
            </a:r>
          </a:p>
          <a:p>
            <a:pPr indent="457200">
              <a:lnSpc>
                <a:spcPct val="150000"/>
              </a:lnSpc>
              <a:spcAft>
                <a:spcPts val="0"/>
              </a:spcAft>
            </a:pPr>
            <a:r>
              <a:rPr lang="fa-IR" sz="2200" dirty="0" smtClean="0">
                <a:latin typeface="Times New Roman"/>
                <a:ea typeface="Calibri"/>
                <a:cs typeface="B Zar" pitchFamily="2" charset="-78"/>
              </a:rPr>
              <a:t>حداقل سهام خارجي 25%</a:t>
            </a:r>
            <a:endParaRPr lang="en-US" sz="2200" dirty="0" smtClean="0">
              <a:latin typeface="Times New Roman"/>
              <a:ea typeface="Calibri"/>
              <a:cs typeface="B Zar" pitchFamily="2" charset="-78"/>
            </a:endParaRPr>
          </a:p>
          <a:p>
            <a:pPr indent="457200">
              <a:lnSpc>
                <a:spcPct val="150000"/>
              </a:lnSpc>
              <a:spcAft>
                <a:spcPts val="0"/>
              </a:spcAft>
            </a:pPr>
            <a:r>
              <a:rPr lang="fa-IR" sz="2200" dirty="0" smtClean="0">
                <a:latin typeface="Times New Roman"/>
                <a:ea typeface="Calibri"/>
                <a:cs typeface="B Zar" pitchFamily="2" charset="-78"/>
              </a:rPr>
              <a:t>به اشكال زير: </a:t>
            </a:r>
            <a:endParaRPr lang="en-US" sz="2200" dirty="0" smtClean="0">
              <a:latin typeface="Times New Roman"/>
              <a:ea typeface="Calibri"/>
              <a:cs typeface="B Zar" pitchFamily="2" charset="-78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  <a:buNone/>
            </a:pPr>
            <a:r>
              <a:rPr lang="fa-IR" sz="2200" dirty="0" smtClean="0">
                <a:latin typeface="Times New Roman"/>
                <a:ea typeface="Calibri"/>
                <a:cs typeface="B Zar" pitchFamily="2" charset="-78"/>
              </a:rPr>
              <a:t>1. دفتر نمايندگي </a:t>
            </a:r>
            <a:r>
              <a:rPr lang="en-US" sz="2200" dirty="0" smtClean="0">
                <a:latin typeface="Times New Roman"/>
                <a:ea typeface="Calibri"/>
                <a:cs typeface="B Zar" pitchFamily="2" charset="-78"/>
              </a:rPr>
              <a:t>(Rep. Office)</a:t>
            </a:r>
          </a:p>
          <a:p>
            <a:pPr lvl="0">
              <a:lnSpc>
                <a:spcPct val="150000"/>
              </a:lnSpc>
              <a:spcAft>
                <a:spcPts val="0"/>
              </a:spcAft>
              <a:buNone/>
            </a:pPr>
            <a:r>
              <a:rPr lang="fa-IR" sz="2200" dirty="0" smtClean="0">
                <a:latin typeface="Times New Roman"/>
                <a:ea typeface="Calibri"/>
                <a:cs typeface="B Zar" pitchFamily="2" charset="-78"/>
              </a:rPr>
              <a:t>2. بنگاه اقتصادي با مالكيت كامل خارجي </a:t>
            </a:r>
            <a:r>
              <a:rPr lang="en-US" sz="2200" dirty="0" smtClean="0">
                <a:latin typeface="Times New Roman"/>
                <a:ea typeface="Calibri"/>
                <a:cs typeface="B Zar" pitchFamily="2" charset="-78"/>
              </a:rPr>
              <a:t>(WFOE)</a:t>
            </a:r>
            <a:endParaRPr lang="fa-IR" sz="2200" dirty="0" smtClean="0">
              <a:latin typeface="Times New Roman"/>
              <a:ea typeface="Calibri"/>
              <a:cs typeface="B Zar" pitchFamily="2" charset="-78"/>
            </a:endParaRPr>
          </a:p>
          <a:p>
            <a:pPr lvl="0" algn="l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2200" dirty="0" smtClean="0">
                <a:latin typeface="Times New Roman"/>
                <a:ea typeface="Calibri"/>
                <a:cs typeface="B Zar" pitchFamily="2" charset="-78"/>
              </a:rPr>
              <a:t>Wholly Foreign Owned Enterprise</a:t>
            </a:r>
          </a:p>
          <a:p>
            <a:pPr lvl="0">
              <a:lnSpc>
                <a:spcPct val="150000"/>
              </a:lnSpc>
              <a:spcAft>
                <a:spcPts val="0"/>
              </a:spcAft>
              <a:buNone/>
            </a:pPr>
            <a:r>
              <a:rPr lang="fa-IR" sz="2200" dirty="0" smtClean="0">
                <a:latin typeface="Times New Roman"/>
                <a:ea typeface="Calibri"/>
                <a:cs typeface="B Zar" pitchFamily="2" charset="-78"/>
              </a:rPr>
              <a:t>3. بنگاه اقتصادي تجاري با سرمايه‌گذاري خارجي  </a:t>
            </a:r>
            <a:r>
              <a:rPr lang="en-US" sz="2200" dirty="0" smtClean="0">
                <a:latin typeface="Times New Roman"/>
                <a:ea typeface="Calibri"/>
                <a:cs typeface="B Zar" pitchFamily="2" charset="-78"/>
              </a:rPr>
              <a:t>(FICF)</a:t>
            </a:r>
            <a:endParaRPr lang="fa-IR" sz="2200" dirty="0" smtClean="0">
              <a:latin typeface="Times New Roman"/>
              <a:ea typeface="Calibri"/>
              <a:cs typeface="B Zar" pitchFamily="2" charset="-78"/>
            </a:endParaRPr>
          </a:p>
          <a:p>
            <a:pPr lvl="0" algn="l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2200" dirty="0" smtClean="0">
                <a:latin typeface="Times New Roman"/>
                <a:ea typeface="Calibri"/>
                <a:cs typeface="B Zar" pitchFamily="2" charset="-78"/>
              </a:rPr>
              <a:t>Foreign Invested Commercial Enterprise</a:t>
            </a:r>
          </a:p>
          <a:p>
            <a:pPr lvl="0">
              <a:lnSpc>
                <a:spcPct val="150000"/>
              </a:lnSpc>
              <a:spcAft>
                <a:spcPts val="0"/>
              </a:spcAft>
              <a:buNone/>
            </a:pPr>
            <a:r>
              <a:rPr lang="fa-IR" sz="2200" dirty="0" smtClean="0">
                <a:latin typeface="Times New Roman"/>
                <a:ea typeface="Calibri"/>
                <a:cs typeface="B Zar" pitchFamily="2" charset="-78"/>
              </a:rPr>
              <a:t>4. مشاركت عملي </a:t>
            </a:r>
            <a:r>
              <a:rPr lang="en-US" sz="2200" dirty="0" smtClean="0">
                <a:latin typeface="Times New Roman"/>
                <a:ea typeface="Calibri"/>
                <a:cs typeface="B Zar" pitchFamily="2" charset="-78"/>
              </a:rPr>
              <a:t>(JV)</a:t>
            </a:r>
            <a:endParaRPr lang="en-US" sz="2200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صنایع، واردات و صادرات</a:t>
            </a:r>
            <a:endParaRPr lang="en-US" dirty="0"/>
          </a:p>
        </p:txBody>
      </p:sp>
      <p:sp>
        <p:nvSpPr>
          <p:cNvPr id="290818" name="Text Box 2"/>
          <p:cNvSpPr txBox="1">
            <a:spLocks noChangeArrowheads="1"/>
          </p:cNvSpPr>
          <p:nvPr/>
        </p:nvSpPr>
        <p:spPr bwMode="auto">
          <a:xfrm rot="20861228">
            <a:off x="4363253" y="2310723"/>
            <a:ext cx="2424124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B Zar" pitchFamily="2" charset="-78"/>
              </a:rPr>
              <a:t>آهن</a:t>
            </a:r>
            <a:r>
              <a:rPr lang="fa-IR" sz="2000" dirty="0" smtClean="0">
                <a:latin typeface="Arial" pitchFamily="34" charset="0"/>
                <a:ea typeface="Arial" pitchFamily="34" charset="0"/>
                <a:cs typeface="B Zar" pitchFamily="2" charset="-78"/>
              </a:rPr>
              <a:t>، استیل، زغال سنگ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290819" name="Text Box 3"/>
          <p:cNvSpPr txBox="1">
            <a:spLocks noChangeArrowheads="1"/>
          </p:cNvSpPr>
          <p:nvPr/>
        </p:nvSpPr>
        <p:spPr bwMode="auto">
          <a:xfrm rot="20648023">
            <a:off x="777340" y="5033177"/>
            <a:ext cx="2407253" cy="4476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B Zar" pitchFamily="2" charset="-78"/>
              </a:rPr>
              <a:t>واردات عمده</a:t>
            </a:r>
            <a:endParaRPr kumimoji="0" lang="en-US" sz="2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B Zar" pitchFamily="2" charset="-78"/>
            </a:endParaRPr>
          </a:p>
        </p:txBody>
      </p:sp>
      <p:sp>
        <p:nvSpPr>
          <p:cNvPr id="290820" name="Text Box 4"/>
          <p:cNvSpPr txBox="1">
            <a:spLocks noChangeArrowheads="1"/>
          </p:cNvSpPr>
          <p:nvPr/>
        </p:nvSpPr>
        <p:spPr bwMode="auto">
          <a:xfrm rot="1117991">
            <a:off x="4154375" y="2924704"/>
            <a:ext cx="1759448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>
              <a:spcAft>
                <a:spcPts val="1000"/>
              </a:spcAft>
            </a:pPr>
            <a:r>
              <a:rPr lang="ar-SA" sz="2000" dirty="0" smtClean="0">
                <a:latin typeface="Arial" pitchFamily="34" charset="0"/>
                <a:ea typeface="Arial" pitchFamily="34" charset="0"/>
                <a:cs typeface="B Zar" pitchFamily="2" charset="-78"/>
              </a:rPr>
              <a:t>اسباب بازی</a:t>
            </a:r>
            <a:endParaRPr lang="en-US" sz="2000" dirty="0" smtClean="0">
              <a:latin typeface="Arial" pitchFamily="34" charset="0"/>
              <a:ea typeface="Arial" pitchFamily="34" charset="0"/>
              <a:cs typeface="B Zar" pitchFamily="2" charset="-78"/>
            </a:endParaRPr>
          </a:p>
        </p:txBody>
      </p:sp>
      <p:sp>
        <p:nvSpPr>
          <p:cNvPr id="290821" name="Text Box 5"/>
          <p:cNvSpPr txBox="1">
            <a:spLocks noChangeArrowheads="1"/>
          </p:cNvSpPr>
          <p:nvPr/>
        </p:nvSpPr>
        <p:spPr bwMode="auto">
          <a:xfrm>
            <a:off x="5029200" y="3581400"/>
            <a:ext cx="1524000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>
              <a:spcAft>
                <a:spcPts val="1000"/>
              </a:spcAft>
            </a:pPr>
            <a:r>
              <a:rPr lang="fa-IR" sz="2000" dirty="0" smtClean="0">
                <a:latin typeface="Arial" pitchFamily="34" charset="0"/>
                <a:ea typeface="Arial" pitchFamily="34" charset="0"/>
                <a:cs typeface="B Zar" pitchFamily="2" charset="-78"/>
              </a:rPr>
              <a:t>ماشین آلات</a:t>
            </a:r>
            <a:endParaRPr lang="en-US" sz="2000" dirty="0" smtClean="0">
              <a:latin typeface="Arial" pitchFamily="34" charset="0"/>
              <a:ea typeface="Arial" pitchFamily="34" charset="0"/>
              <a:cs typeface="B Zar" pitchFamily="2" charset="-78"/>
            </a:endParaRPr>
          </a:p>
        </p:txBody>
      </p:sp>
      <p:sp>
        <p:nvSpPr>
          <p:cNvPr id="290822" name="Text Box 6"/>
          <p:cNvSpPr txBox="1">
            <a:spLocks noChangeArrowheads="1"/>
          </p:cNvSpPr>
          <p:nvPr/>
        </p:nvSpPr>
        <p:spPr bwMode="auto">
          <a:xfrm rot="1536344">
            <a:off x="1173748" y="2051521"/>
            <a:ext cx="2895600" cy="4476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1000"/>
              </a:spcAft>
            </a:pPr>
            <a:r>
              <a:rPr lang="ar-SA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B Zar" pitchFamily="2" charset="-78"/>
              </a:rPr>
              <a:t>فرآورده‌های اصلی کشاورزی</a:t>
            </a:r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ea typeface="Arial" pitchFamily="34" charset="0"/>
              <a:cs typeface="B Zar" pitchFamily="2" charset="-78"/>
            </a:endParaRPr>
          </a:p>
        </p:txBody>
      </p:sp>
      <p:sp>
        <p:nvSpPr>
          <p:cNvPr id="290823" name="Text Box 7"/>
          <p:cNvSpPr txBox="1">
            <a:spLocks noChangeArrowheads="1"/>
          </p:cNvSpPr>
          <p:nvPr/>
        </p:nvSpPr>
        <p:spPr bwMode="auto">
          <a:xfrm>
            <a:off x="6553200" y="3276600"/>
            <a:ext cx="838200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a-IR" sz="2000" dirty="0" smtClean="0">
                <a:latin typeface="Arial" pitchFamily="34" charset="0"/>
                <a:cs typeface="B Zar" pitchFamily="2" charset="-78"/>
              </a:rPr>
              <a:t>کفش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290824" name="Text Box 8"/>
          <p:cNvSpPr txBox="1">
            <a:spLocks noChangeArrowheads="1"/>
          </p:cNvSpPr>
          <p:nvPr/>
        </p:nvSpPr>
        <p:spPr bwMode="auto">
          <a:xfrm>
            <a:off x="5410200" y="1524000"/>
            <a:ext cx="2220593" cy="42703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B Zar" pitchFamily="2" charset="-78"/>
              </a:rPr>
              <a:t>صنایع</a:t>
            </a:r>
            <a:r>
              <a:rPr kumimoji="0" lang="fa-IR" sz="2000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B Zar" pitchFamily="2" charset="-78"/>
              </a:rPr>
              <a:t> اصلی</a:t>
            </a:r>
            <a:endParaRPr kumimoji="0" lang="en-US" sz="2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B Zar" pitchFamily="2" charset="-78"/>
            </a:endParaRPr>
          </a:p>
        </p:txBody>
      </p:sp>
      <p:sp>
        <p:nvSpPr>
          <p:cNvPr id="290825" name="Text Box 9"/>
          <p:cNvSpPr txBox="1">
            <a:spLocks noChangeArrowheads="1"/>
          </p:cNvSpPr>
          <p:nvPr/>
        </p:nvSpPr>
        <p:spPr bwMode="auto">
          <a:xfrm>
            <a:off x="5410200" y="4114800"/>
            <a:ext cx="2309812" cy="42940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Arial" pitchFamily="34" charset="0"/>
                <a:cs typeface="B Zar" pitchFamily="2" charset="-78"/>
              </a:rPr>
              <a:t>صادرات عمده</a:t>
            </a:r>
            <a:endParaRPr kumimoji="0" lang="en-US" sz="2000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B Zar" pitchFamily="2" charset="-78"/>
            </a:endParaRPr>
          </a:p>
        </p:txBody>
      </p:sp>
      <p:sp>
        <p:nvSpPr>
          <p:cNvPr id="290826" name="Text Box 10"/>
          <p:cNvSpPr txBox="1">
            <a:spLocks noChangeArrowheads="1"/>
          </p:cNvSpPr>
          <p:nvPr/>
        </p:nvSpPr>
        <p:spPr bwMode="auto">
          <a:xfrm>
            <a:off x="6248400" y="2590800"/>
            <a:ext cx="1624012" cy="4270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a-IR" sz="2000" dirty="0" smtClean="0">
                <a:latin typeface="Arial" pitchFamily="34" charset="0"/>
                <a:cs typeface="B Zar" pitchFamily="2" charset="-78"/>
              </a:rPr>
              <a:t>صنایع الکترونیک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290827" name="Text Box 11"/>
          <p:cNvSpPr txBox="1">
            <a:spLocks noChangeArrowheads="1"/>
          </p:cNvSpPr>
          <p:nvPr/>
        </p:nvSpPr>
        <p:spPr bwMode="auto">
          <a:xfrm rot="20675331">
            <a:off x="249901" y="2540256"/>
            <a:ext cx="1971325" cy="4270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B Zar" pitchFamily="2" charset="-78"/>
              </a:rPr>
              <a:t>برنج،</a:t>
            </a:r>
            <a:r>
              <a:rPr kumimoji="0" lang="fa-I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B Zar" pitchFamily="2" charset="-78"/>
              </a:rPr>
              <a:t> گندم، جو، ارزن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514600" y="3200400"/>
            <a:ext cx="1139825" cy="5413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B Zar" pitchFamily="2" charset="-78"/>
              </a:rPr>
              <a:t>چای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 rot="247886">
            <a:off x="17002" y="3573734"/>
            <a:ext cx="1922068" cy="5413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>
              <a:spcAft>
                <a:spcPts val="1000"/>
              </a:spcAft>
            </a:pPr>
            <a:r>
              <a:rPr lang="ar-SA" sz="2000" dirty="0" smtClean="0"/>
              <a:t>ذرت، بادام زمینی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 rot="20556624">
            <a:off x="1828800" y="3352800"/>
            <a:ext cx="868751" cy="42280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B Zar" pitchFamily="2" charset="-78"/>
              </a:rPr>
              <a:t>کتان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2590800" y="3810000"/>
            <a:ext cx="1139825" cy="5413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B Zar" pitchFamily="2" charset="-78"/>
              </a:rPr>
              <a:t>سیب</a:t>
            </a:r>
            <a:r>
              <a:rPr kumimoji="0" lang="fa-I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B Zar" pitchFamily="2" charset="-78"/>
              </a:rPr>
              <a:t> زمینی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524000" y="4267200"/>
            <a:ext cx="1249751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B Zar" pitchFamily="2" charset="-78"/>
              </a:rPr>
              <a:t>ماهی و خوک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7086600" y="4724400"/>
            <a:ext cx="1325951" cy="5413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>
              <a:spcAft>
                <a:spcPts val="1000"/>
              </a:spcAft>
            </a:pPr>
            <a:r>
              <a:rPr lang="en-US" sz="2000" dirty="0" smtClean="0">
                <a:latin typeface="Arial" pitchFamily="34" charset="0"/>
                <a:ea typeface="Arial" pitchFamily="34" charset="0"/>
                <a:cs typeface="B Zar" pitchFamily="2" charset="-78"/>
              </a:rPr>
              <a:t> </a:t>
            </a:r>
            <a:r>
              <a:rPr lang="ar-SA" sz="2000" dirty="0" smtClean="0">
                <a:latin typeface="Arial" pitchFamily="34" charset="0"/>
                <a:ea typeface="Arial" pitchFamily="34" charset="0"/>
                <a:cs typeface="B Zar" pitchFamily="2" charset="-78"/>
              </a:rPr>
              <a:t>ماشین آلات</a:t>
            </a:r>
            <a:endParaRPr lang="en-US" sz="2000" dirty="0" smtClean="0">
              <a:latin typeface="Arial" pitchFamily="34" charset="0"/>
              <a:ea typeface="Arial" pitchFamily="34" charset="0"/>
              <a:cs typeface="B Zar" pitchFamily="2" charset="-78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 rot="812348">
            <a:off x="7136836" y="5132288"/>
            <a:ext cx="944951" cy="5413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B Zar" pitchFamily="2" charset="-78"/>
              </a:rPr>
              <a:t>کفش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 rot="20334594">
            <a:off x="6080088" y="4981811"/>
            <a:ext cx="1107955" cy="5413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>
              <a:spcAft>
                <a:spcPts val="1000"/>
              </a:spcAft>
            </a:pPr>
            <a:r>
              <a:rPr lang="fa-IR" sz="2000" dirty="0" smtClean="0">
                <a:latin typeface="Arial" pitchFamily="34" charset="0"/>
                <a:ea typeface="Arial" pitchFamily="34" charset="0"/>
                <a:cs typeface="B Zar" pitchFamily="2" charset="-78"/>
              </a:rPr>
              <a:t>پوشاک</a:t>
            </a:r>
            <a:endParaRPr lang="en-US" sz="2000" dirty="0" smtClean="0">
              <a:latin typeface="Arial" pitchFamily="34" charset="0"/>
              <a:ea typeface="Arial" pitchFamily="34" charset="0"/>
              <a:cs typeface="B Zar" pitchFamily="2" charset="-78"/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 rot="21111672">
            <a:off x="6273397" y="5654409"/>
            <a:ext cx="1328837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>
              <a:spcAft>
                <a:spcPts val="1000"/>
              </a:spcAft>
            </a:pPr>
            <a:r>
              <a:rPr lang="ar-SA" sz="2000" dirty="0" smtClean="0">
                <a:latin typeface="Arial" pitchFamily="34" charset="0"/>
                <a:ea typeface="Arial" pitchFamily="34" charset="0"/>
                <a:cs typeface="B Zar" pitchFamily="2" charset="-78"/>
              </a:rPr>
              <a:t>اسباب بازی</a:t>
            </a:r>
            <a:endParaRPr lang="en-US" sz="2000" dirty="0" smtClean="0">
              <a:latin typeface="Arial" pitchFamily="34" charset="0"/>
              <a:ea typeface="Arial" pitchFamily="34" charset="0"/>
              <a:cs typeface="B Zar" pitchFamily="2" charset="-78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 rot="1204541">
            <a:off x="4837065" y="5015070"/>
            <a:ext cx="1328837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>
              <a:spcAft>
                <a:spcPts val="1000"/>
              </a:spcAft>
            </a:pPr>
            <a:r>
              <a:rPr lang="fa-IR" sz="2000" dirty="0" smtClean="0">
                <a:latin typeface="Arial" pitchFamily="34" charset="0"/>
                <a:ea typeface="Arial" pitchFamily="34" charset="0"/>
                <a:cs typeface="B Zar" pitchFamily="2" charset="-78"/>
              </a:rPr>
              <a:t>سوخت معدنی</a:t>
            </a:r>
            <a:endParaRPr lang="en-US" sz="2000" dirty="0" smtClean="0">
              <a:latin typeface="Arial" pitchFamily="34" charset="0"/>
              <a:ea typeface="Arial" pitchFamily="34" charset="0"/>
              <a:cs typeface="B Zar" pitchFamily="2" charset="-78"/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 rot="20687619">
            <a:off x="7426849" y="5957638"/>
            <a:ext cx="1328837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>
              <a:spcAft>
                <a:spcPts val="1000"/>
              </a:spcAft>
            </a:pPr>
            <a:r>
              <a:rPr lang="fa-IR" sz="2000" dirty="0" smtClean="0">
                <a:latin typeface="Arial" pitchFamily="34" charset="0"/>
                <a:ea typeface="Arial" pitchFamily="34" charset="0"/>
                <a:cs typeface="B Zar" pitchFamily="2" charset="-78"/>
              </a:rPr>
              <a:t>مواد شیمیایی</a:t>
            </a:r>
            <a:endParaRPr lang="en-US" sz="2000" dirty="0" smtClean="0">
              <a:latin typeface="Arial" pitchFamily="34" charset="0"/>
              <a:ea typeface="Arial" pitchFamily="34" charset="0"/>
              <a:cs typeface="B Zar" pitchFamily="2" charset="-78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3200400" y="5334000"/>
            <a:ext cx="1524000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>
              <a:spcAft>
                <a:spcPts val="1000"/>
              </a:spcAft>
            </a:pPr>
            <a:r>
              <a:rPr lang="fa-IR" sz="2000" dirty="0" smtClean="0">
                <a:latin typeface="Arial" pitchFamily="34" charset="0"/>
                <a:ea typeface="Arial" pitchFamily="34" charset="0"/>
                <a:cs typeface="B Zar" pitchFamily="2" charset="-78"/>
              </a:rPr>
              <a:t>ماشین آلات</a:t>
            </a:r>
            <a:endParaRPr lang="en-US" sz="2000" dirty="0" smtClean="0">
              <a:latin typeface="Arial" pitchFamily="34" charset="0"/>
              <a:ea typeface="Arial" pitchFamily="34" charset="0"/>
              <a:cs typeface="B Zar" pitchFamily="2" charset="-78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 rot="974970">
            <a:off x="2486509" y="5599771"/>
            <a:ext cx="1238822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>
              <a:spcAft>
                <a:spcPts val="1000"/>
              </a:spcAft>
            </a:pPr>
            <a:r>
              <a:rPr lang="fa-IR" sz="2000" dirty="0" smtClean="0">
                <a:latin typeface="Arial" pitchFamily="34" charset="0"/>
                <a:ea typeface="Arial" pitchFamily="34" charset="0"/>
                <a:cs typeface="B Zar" pitchFamily="2" charset="-78"/>
              </a:rPr>
              <a:t>مواد شیمیایی</a:t>
            </a:r>
            <a:endParaRPr lang="en-US" sz="2000" dirty="0" smtClean="0">
              <a:latin typeface="Arial" pitchFamily="34" charset="0"/>
              <a:ea typeface="Arial" pitchFamily="34" charset="0"/>
              <a:cs typeface="B Zar" pitchFamily="2" charset="-78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 rot="795732">
            <a:off x="568346" y="6078735"/>
            <a:ext cx="1230170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B Zar" pitchFamily="2" charset="-78"/>
              </a:rPr>
              <a:t>آهن</a:t>
            </a:r>
            <a:r>
              <a:rPr lang="fa-IR" sz="2000" dirty="0" smtClean="0">
                <a:latin typeface="Arial" pitchFamily="34" charset="0"/>
                <a:ea typeface="Arial" pitchFamily="34" charset="0"/>
                <a:cs typeface="B Zar" pitchFamily="2" charset="-78"/>
              </a:rPr>
              <a:t>، استیل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 rot="21171894">
            <a:off x="2765857" y="6329531"/>
            <a:ext cx="1328837" cy="4476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r">
              <a:spcAft>
                <a:spcPts val="1000"/>
              </a:spcAft>
            </a:pPr>
            <a:r>
              <a:rPr lang="fa-IR" sz="2000" dirty="0" smtClean="0">
                <a:latin typeface="Arial" pitchFamily="34" charset="0"/>
                <a:ea typeface="Arial" pitchFamily="34" charset="0"/>
                <a:cs typeface="B Zar" pitchFamily="2" charset="-78"/>
              </a:rPr>
              <a:t>سوخت معدنی</a:t>
            </a:r>
            <a:endParaRPr lang="en-US" sz="2000" dirty="0" smtClean="0">
              <a:latin typeface="Arial" pitchFamily="34" charset="0"/>
              <a:ea typeface="Arial" pitchFamily="34" charset="0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0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0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0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08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08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08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08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08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08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08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08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08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90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90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900" decel="100000" fill="hold"/>
                                        <p:tgtEl>
                                          <p:spTgt spid="290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0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908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900" decel="100000" fill="hold"/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0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908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90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900" decel="100000" fill="hold"/>
                                        <p:tgtEl>
                                          <p:spTgt spid="290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0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908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90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900" decel="100000" fill="hold"/>
                                        <p:tgtEl>
                                          <p:spTgt spid="290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0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1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0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2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9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1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6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8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0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5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7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9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4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6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8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3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5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7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2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4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6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4000"/>
                            </p:stCondLst>
                            <p:childTnLst>
                              <p:par>
                                <p:cTn id="24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8" grpId="0" animBg="1"/>
      <p:bldP spid="290819" grpId="0" animBg="1"/>
      <p:bldP spid="290820" grpId="0" animBg="1"/>
      <p:bldP spid="290821" grpId="0" animBg="1"/>
      <p:bldP spid="290822" grpId="0" animBg="1"/>
      <p:bldP spid="290823" grpId="0" animBg="1"/>
      <p:bldP spid="290824" grpId="0" animBg="1"/>
      <p:bldP spid="290825" grpId="0" animBg="1"/>
      <p:bldP spid="290826" grpId="0" animBg="1"/>
      <p:bldP spid="290827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1. دفتر نمايندگي </a:t>
            </a:r>
            <a:r>
              <a:rPr lang="en-US" dirty="0" smtClean="0"/>
              <a:t>(Rep. Office)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fa-IR" sz="2400" dirty="0" smtClean="0">
                <a:latin typeface="Times New Roman"/>
                <a:ea typeface="Calibri"/>
                <a:cs typeface="B Lotus"/>
              </a:rPr>
              <a:t>شايع‌ترين شكل فعاليت شركت‌هاي خارجي به‌ويژه براي محصولات وارداتي به چين</a:t>
            </a:r>
            <a:endParaRPr lang="en-US" sz="2400" dirty="0" smtClean="0">
              <a:latin typeface="Times New Roman"/>
              <a:ea typeface="Calibri"/>
              <a:cs typeface="B Lotus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fa-IR" sz="2400" dirty="0" smtClean="0">
                <a:latin typeface="Times New Roman"/>
                <a:ea typeface="Calibri"/>
                <a:cs typeface="B Lotus"/>
              </a:rPr>
              <a:t>معمولاً در شهرهاي درجة يك مستقر مي‌شوند؛ مالك بايد اجازة اجاره به شركت خارجي داشته باشد</a:t>
            </a:r>
            <a:endParaRPr lang="en-US" sz="2400" dirty="0" smtClean="0">
              <a:latin typeface="Times New Roman"/>
              <a:ea typeface="Calibri"/>
              <a:cs typeface="B Lotus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fa-IR" sz="2400" dirty="0" smtClean="0">
                <a:latin typeface="Times New Roman"/>
                <a:ea typeface="Calibri"/>
                <a:cs typeface="B Lotus"/>
              </a:rPr>
              <a:t>امكان انتشار فاكتور ندارد </a:t>
            </a:r>
            <a:endParaRPr lang="en-US" sz="2400" dirty="0" smtClean="0">
              <a:latin typeface="Times New Roman"/>
              <a:ea typeface="Calibri"/>
              <a:cs typeface="B Lotus"/>
            </a:endParaRPr>
          </a:p>
          <a:p>
            <a:pPr lvl="1">
              <a:lnSpc>
                <a:spcPct val="150000"/>
              </a:lnSpc>
            </a:pPr>
            <a:r>
              <a:rPr lang="fa-IR" sz="2000" dirty="0" smtClean="0">
                <a:latin typeface="Times New Roman"/>
                <a:ea typeface="Calibri"/>
                <a:cs typeface="B Lotus"/>
              </a:rPr>
              <a:t>صدور مجوز به هر حال طولاني است </a:t>
            </a:r>
            <a:r>
              <a:rPr lang="en-US" sz="2000" dirty="0" smtClean="0">
                <a:latin typeface="Times New Roman"/>
                <a:ea typeface="Calibri"/>
                <a:cs typeface="B Lotus"/>
                <a:sym typeface="Wingdings" pitchFamily="2" charset="2"/>
              </a:rPr>
              <a:t></a:t>
            </a:r>
            <a:r>
              <a:rPr lang="fa-IR" sz="2000" dirty="0" smtClean="0">
                <a:latin typeface="Times New Roman"/>
                <a:ea typeface="Calibri"/>
                <a:cs typeface="B Lotus"/>
                <a:sym typeface="Wingdings" pitchFamily="2" charset="2"/>
              </a:rPr>
              <a:t> امكان كمك از شركت خدمات بنگاه‌هاي خارجي </a:t>
            </a:r>
            <a:r>
              <a:rPr lang="en-US" sz="2000" dirty="0" smtClean="0">
                <a:latin typeface="Times New Roman"/>
                <a:ea typeface="Calibri"/>
                <a:cs typeface="B Lotus"/>
                <a:sym typeface="Wingdings" pitchFamily="2" charset="2"/>
              </a:rPr>
              <a:t>(FESCO)</a:t>
            </a:r>
            <a:endParaRPr lang="fa-IR" sz="2000" dirty="0" smtClean="0">
              <a:latin typeface="Times New Roman"/>
              <a:ea typeface="Calibri"/>
              <a:cs typeface="B Lotus"/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fa-IR" sz="2000" dirty="0" smtClean="0">
                <a:latin typeface="Times New Roman"/>
                <a:ea typeface="Calibri"/>
                <a:cs typeface="B Lotus"/>
                <a:sym typeface="Wingdings" pitchFamily="2" charset="2"/>
              </a:rPr>
              <a:t>مقام ناظر </a:t>
            </a:r>
            <a:r>
              <a:rPr lang="en-US" sz="2000" dirty="0" smtClean="0">
                <a:latin typeface="Times New Roman"/>
                <a:ea typeface="Calibri"/>
                <a:cs typeface="B Lotus"/>
                <a:sym typeface="Wingdings" pitchFamily="2" charset="2"/>
              </a:rPr>
              <a:t></a:t>
            </a:r>
            <a:r>
              <a:rPr lang="fa-IR" sz="2000" dirty="0" smtClean="0">
                <a:latin typeface="Times New Roman"/>
                <a:ea typeface="Calibri"/>
                <a:cs typeface="B Lotus"/>
                <a:sym typeface="Wingdings" pitchFamily="2" charset="2"/>
              </a:rPr>
              <a:t> وزارت همكاري‌هاي اقتصادي و تجاري خارجي </a:t>
            </a:r>
            <a:r>
              <a:rPr lang="en-US" sz="2000" dirty="0" smtClean="0">
                <a:latin typeface="Times New Roman"/>
                <a:ea typeface="Calibri"/>
                <a:cs typeface="B Lotus"/>
                <a:sym typeface="Wingdings" pitchFamily="2" charset="2"/>
              </a:rPr>
              <a:t>(MOFTEC)</a:t>
            </a:r>
            <a:endParaRPr lang="fa-IR" sz="2000" dirty="0" smtClean="0">
              <a:latin typeface="Times New Roman"/>
              <a:ea typeface="Calibri"/>
              <a:cs typeface="B Lotus"/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fa-IR" sz="2000" dirty="0" smtClean="0">
                <a:latin typeface="Times New Roman"/>
                <a:ea typeface="Calibri"/>
                <a:cs typeface="B Lotus"/>
                <a:sym typeface="Wingdings" pitchFamily="2" charset="2"/>
              </a:rPr>
              <a:t>ثبت نزد ادارة دولتي صنعت و تجارت </a:t>
            </a:r>
            <a:r>
              <a:rPr lang="en-US" sz="2000" dirty="0" smtClean="0">
                <a:latin typeface="Times New Roman"/>
                <a:ea typeface="Calibri"/>
                <a:cs typeface="B Lotus"/>
                <a:sym typeface="Wingdings" pitchFamily="2" charset="2"/>
              </a:rPr>
              <a:t>(SAIC)</a:t>
            </a:r>
            <a:endParaRPr lang="fa-IR" sz="2000" dirty="0" smtClean="0">
              <a:latin typeface="Times New Roman"/>
              <a:ea typeface="Calibri"/>
              <a:cs typeface="B Lotu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mple presentation slide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ample presentation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1">
        <a:dk1>
          <a:srgbClr val="808080"/>
        </a:dk1>
        <a:lt1>
          <a:srgbClr val="FFFFFF"/>
        </a:lt1>
        <a:dk2>
          <a:srgbClr val="FFFFFF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2">
        <a:dk1>
          <a:srgbClr val="1D528D"/>
        </a:dk1>
        <a:lt1>
          <a:srgbClr val="FFFFFF"/>
        </a:lt1>
        <a:dk2>
          <a:srgbClr val="FFFFFF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3">
        <a:dk1>
          <a:srgbClr val="0E3F96"/>
        </a:dk1>
        <a:lt1>
          <a:srgbClr val="FFFFFF"/>
        </a:lt1>
        <a:dk2>
          <a:srgbClr val="FFFFFF"/>
        </a:dk2>
        <a:lt2>
          <a:srgbClr val="B2B2B2"/>
        </a:lt2>
        <a:accent1>
          <a:srgbClr val="306FCC"/>
        </a:accent1>
        <a:accent2>
          <a:srgbClr val="99CCFF"/>
        </a:accent2>
        <a:accent3>
          <a:srgbClr val="FFFFFF"/>
        </a:accent3>
        <a:accent4>
          <a:srgbClr val="0A347F"/>
        </a:accent4>
        <a:accent5>
          <a:srgbClr val="ADBBE2"/>
        </a:accent5>
        <a:accent6>
          <a:srgbClr val="8AB9E7"/>
        </a:accent6>
        <a:hlink>
          <a:srgbClr val="25A2AF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35178</TotalTime>
  <Words>1805</Words>
  <Application>Microsoft Office PowerPoint</Application>
  <PresentationFormat>On-screen Show (4:3)</PresentationFormat>
  <Paragraphs>277</Paragraphs>
  <Slides>30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Sample presentation slides</vt:lpstr>
      <vt:lpstr>كسب‌وكار با چين تجربه‌هاي شخصي  كنفرانس فرصت‌هاي بازرگاني ايران و چين</vt:lpstr>
      <vt:lpstr>نكات عمومي</vt:lpstr>
      <vt:lpstr>خبرهای رشد چین</vt:lpstr>
      <vt:lpstr>تحول اساسی طی 20 سال</vt:lpstr>
      <vt:lpstr>Slide 5</vt:lpstr>
      <vt:lpstr>نكات قابل‌بررسي قبل‌از ساماندهي</vt:lpstr>
      <vt:lpstr>ساختارهاي كسب‌وكار</vt:lpstr>
      <vt:lpstr>صنایع، واردات و صادرات</vt:lpstr>
      <vt:lpstr>1. دفتر نمايندگي (Rep. Office)</vt:lpstr>
      <vt:lpstr>2. بنگاه اقتصادي با مالكيت كامل خارجي (WFOE)  Wholly Foreign Owned Enterprises  و  بنگاه اقتصادي تجاري با سرماية خارجي   (FICE)  Foreign Invested Commercial Enterprises</vt:lpstr>
      <vt:lpstr>3. استقرار مشاركت عملي (JV) Joint Ventures</vt:lpstr>
      <vt:lpstr>مشاركت عملي شركتي</vt:lpstr>
      <vt:lpstr>انتخاب شريك چيني</vt:lpstr>
      <vt:lpstr>مجاری روابط چین و ایران</vt:lpstr>
      <vt:lpstr>مجرای تجاری</vt:lpstr>
      <vt:lpstr>مجرای مالی</vt:lpstr>
      <vt:lpstr>مجرای قیمت کالاهای اساسی</vt:lpstr>
      <vt:lpstr>Slide 18</vt:lpstr>
      <vt:lpstr>Slide 19</vt:lpstr>
      <vt:lpstr>ایران و چین</vt:lpstr>
      <vt:lpstr>ایران و چین</vt:lpstr>
      <vt:lpstr>ایران و چین</vt:lpstr>
      <vt:lpstr>انتخاب محل فعاليت</vt:lpstr>
      <vt:lpstr>چارچوب مقرراتي براي سرمايه‌گذاري خارجي</vt:lpstr>
      <vt:lpstr>در مورد ماليات </vt:lpstr>
      <vt:lpstr>در مورد ماليات </vt:lpstr>
      <vt:lpstr>تجربه‌هاي شخصي 1 چالش‌هاي پيش‌روي كسب‌وكار خارجي</vt:lpstr>
      <vt:lpstr>تجربه‌هاي شخصي 2 آداب تجاري</vt:lpstr>
      <vt:lpstr>اهداف اساسي رابطه با دولت</vt:lpstr>
      <vt:lpstr>Slide 30</vt:lpstr>
    </vt:vector>
  </TitlesOfParts>
  <Company>Saudi Aramco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Administrator</dc:creator>
  <cp:lastModifiedBy>alizadeh</cp:lastModifiedBy>
  <cp:revision>1236</cp:revision>
  <dcterms:created xsi:type="dcterms:W3CDTF">2007-09-07T17:57:35Z</dcterms:created>
  <dcterms:modified xsi:type="dcterms:W3CDTF">2012-07-10T14:01:18Z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TC011367981033</vt:lpwstr>
  </property>
</Properties>
</file>